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148"/>
  </p:notesMasterIdLst>
  <p:sldIdLst>
    <p:sldId id="7887" r:id="rId3"/>
    <p:sldId id="2330" r:id="rId4"/>
    <p:sldId id="2258" r:id="rId5"/>
    <p:sldId id="2259" r:id="rId6"/>
    <p:sldId id="2540" r:id="rId7"/>
    <p:sldId id="2541" r:id="rId8"/>
    <p:sldId id="7888" r:id="rId9"/>
    <p:sldId id="7889" r:id="rId10"/>
    <p:sldId id="2544" r:id="rId11"/>
    <p:sldId id="2545" r:id="rId12"/>
    <p:sldId id="2546" r:id="rId13"/>
    <p:sldId id="2549" r:id="rId14"/>
    <p:sldId id="2550" r:id="rId15"/>
    <p:sldId id="2551" r:id="rId16"/>
    <p:sldId id="2553" r:id="rId17"/>
    <p:sldId id="2554" r:id="rId18"/>
    <p:sldId id="2555" r:id="rId19"/>
    <p:sldId id="2557" r:id="rId20"/>
    <p:sldId id="2548" r:id="rId21"/>
    <p:sldId id="2558" r:id="rId22"/>
    <p:sldId id="2559" r:id="rId23"/>
    <p:sldId id="2560" r:id="rId24"/>
    <p:sldId id="7890" r:id="rId25"/>
    <p:sldId id="2567" r:id="rId26"/>
    <p:sldId id="2565" r:id="rId27"/>
    <p:sldId id="2566" r:id="rId28"/>
    <p:sldId id="2568" r:id="rId29"/>
    <p:sldId id="7891" r:id="rId30"/>
    <p:sldId id="2569" r:id="rId31"/>
    <p:sldId id="7892" r:id="rId32"/>
    <p:sldId id="2573" r:id="rId33"/>
    <p:sldId id="2574" r:id="rId34"/>
    <p:sldId id="2576" r:id="rId35"/>
    <p:sldId id="2577" r:id="rId36"/>
    <p:sldId id="2578" r:id="rId37"/>
    <p:sldId id="2579" r:id="rId38"/>
    <p:sldId id="2580" r:id="rId39"/>
    <p:sldId id="2581" r:id="rId40"/>
    <p:sldId id="2616" r:id="rId41"/>
    <p:sldId id="7893" r:id="rId42"/>
    <p:sldId id="7894" r:id="rId43"/>
    <p:sldId id="7895" r:id="rId44"/>
    <p:sldId id="7896" r:id="rId45"/>
    <p:sldId id="2609" r:id="rId46"/>
    <p:sldId id="2610" r:id="rId47"/>
    <p:sldId id="2611" r:id="rId48"/>
    <p:sldId id="2612" r:id="rId49"/>
    <p:sldId id="2615" r:id="rId50"/>
    <p:sldId id="2613" r:id="rId51"/>
    <p:sldId id="2620" r:id="rId52"/>
    <p:sldId id="7920" r:id="rId53"/>
    <p:sldId id="7897" r:id="rId54"/>
    <p:sldId id="2570" r:id="rId55"/>
    <p:sldId id="2426" r:id="rId56"/>
    <p:sldId id="2590" r:id="rId57"/>
    <p:sldId id="2583" r:id="rId58"/>
    <p:sldId id="2618" r:id="rId59"/>
    <p:sldId id="2584" r:id="rId60"/>
    <p:sldId id="2591" r:id="rId61"/>
    <p:sldId id="2592" r:id="rId62"/>
    <p:sldId id="2600" r:id="rId63"/>
    <p:sldId id="2601" r:id="rId64"/>
    <p:sldId id="2602" r:id="rId65"/>
    <p:sldId id="2603" r:id="rId66"/>
    <p:sldId id="2604" r:id="rId67"/>
    <p:sldId id="2605" r:id="rId68"/>
    <p:sldId id="7902" r:id="rId69"/>
    <p:sldId id="2585" r:id="rId70"/>
    <p:sldId id="2586" r:id="rId71"/>
    <p:sldId id="7919" r:id="rId72"/>
    <p:sldId id="7910" r:id="rId73"/>
    <p:sldId id="7909" r:id="rId74"/>
    <p:sldId id="7911" r:id="rId75"/>
    <p:sldId id="7912" r:id="rId76"/>
    <p:sldId id="7913" r:id="rId77"/>
    <p:sldId id="7914" r:id="rId78"/>
    <p:sldId id="7915" r:id="rId79"/>
    <p:sldId id="7916" r:id="rId80"/>
    <p:sldId id="7917" r:id="rId81"/>
    <p:sldId id="7918" r:id="rId82"/>
    <p:sldId id="2621" r:id="rId83"/>
    <p:sldId id="2614" r:id="rId84"/>
    <p:sldId id="2622" r:id="rId85"/>
    <p:sldId id="2623" r:id="rId86"/>
    <p:sldId id="2624" r:id="rId87"/>
    <p:sldId id="2625" r:id="rId88"/>
    <p:sldId id="2626" r:id="rId89"/>
    <p:sldId id="2627" r:id="rId90"/>
    <p:sldId id="2628" r:id="rId91"/>
    <p:sldId id="7922" r:id="rId92"/>
    <p:sldId id="7923" r:id="rId93"/>
    <p:sldId id="2640" r:id="rId94"/>
    <p:sldId id="2641" r:id="rId95"/>
    <p:sldId id="2642" r:id="rId96"/>
    <p:sldId id="2643" r:id="rId97"/>
    <p:sldId id="2644" r:id="rId98"/>
    <p:sldId id="2645" r:id="rId99"/>
    <p:sldId id="2646" r:id="rId100"/>
    <p:sldId id="2647" r:id="rId101"/>
    <p:sldId id="2648" r:id="rId102"/>
    <p:sldId id="2649" r:id="rId103"/>
    <p:sldId id="2651" r:id="rId104"/>
    <p:sldId id="2629" r:id="rId105"/>
    <p:sldId id="2633" r:id="rId106"/>
    <p:sldId id="2632" r:id="rId107"/>
    <p:sldId id="7921" r:id="rId108"/>
    <p:sldId id="2631" r:id="rId109"/>
    <p:sldId id="2634" r:id="rId110"/>
    <p:sldId id="2635" r:id="rId111"/>
    <p:sldId id="2636" r:id="rId112"/>
    <p:sldId id="2637" r:id="rId113"/>
    <p:sldId id="2652" r:id="rId114"/>
    <p:sldId id="2653" r:id="rId115"/>
    <p:sldId id="2654" r:id="rId116"/>
    <p:sldId id="2656" r:id="rId117"/>
    <p:sldId id="2657" r:id="rId118"/>
    <p:sldId id="2658" r:id="rId119"/>
    <p:sldId id="2659" r:id="rId120"/>
    <p:sldId id="2660" r:id="rId121"/>
    <p:sldId id="2661" r:id="rId122"/>
    <p:sldId id="2662" r:id="rId123"/>
    <p:sldId id="2663" r:id="rId124"/>
    <p:sldId id="2664" r:id="rId125"/>
    <p:sldId id="2665" r:id="rId126"/>
    <p:sldId id="2666" r:id="rId127"/>
    <p:sldId id="2667" r:id="rId128"/>
    <p:sldId id="2670" r:id="rId129"/>
    <p:sldId id="2671" r:id="rId130"/>
    <p:sldId id="2672" r:id="rId131"/>
    <p:sldId id="2673" r:id="rId132"/>
    <p:sldId id="2674" r:id="rId133"/>
    <p:sldId id="2675" r:id="rId134"/>
    <p:sldId id="2676" r:id="rId135"/>
    <p:sldId id="2677" r:id="rId136"/>
    <p:sldId id="2678" r:id="rId137"/>
    <p:sldId id="2679" r:id="rId138"/>
    <p:sldId id="2680" r:id="rId139"/>
    <p:sldId id="2683" r:id="rId140"/>
    <p:sldId id="2681" r:id="rId141"/>
    <p:sldId id="2682" r:id="rId142"/>
    <p:sldId id="2684" r:id="rId143"/>
    <p:sldId id="2685" r:id="rId144"/>
    <p:sldId id="7876" r:id="rId145"/>
    <p:sldId id="262" r:id="rId146"/>
    <p:sldId id="7885" r:id="rId147"/>
  </p:sldIdLst>
  <p:sldSz cx="12192000" cy="6858000"/>
  <p:notesSz cx="7099300" cy="10234613"/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2330"/>
            <p14:sldId id="2258"/>
            <p14:sldId id="2259"/>
            <p14:sldId id="2540"/>
            <p14:sldId id="2541"/>
            <p14:sldId id="7888"/>
            <p14:sldId id="7889"/>
            <p14:sldId id="2544"/>
            <p14:sldId id="2545"/>
            <p14:sldId id="2546"/>
            <p14:sldId id="2549"/>
            <p14:sldId id="2550"/>
            <p14:sldId id="2551"/>
            <p14:sldId id="2553"/>
            <p14:sldId id="2554"/>
            <p14:sldId id="2555"/>
            <p14:sldId id="2557"/>
            <p14:sldId id="2548"/>
            <p14:sldId id="2558"/>
            <p14:sldId id="2559"/>
            <p14:sldId id="2560"/>
            <p14:sldId id="7890"/>
            <p14:sldId id="2567"/>
            <p14:sldId id="2565"/>
            <p14:sldId id="2566"/>
            <p14:sldId id="2568"/>
            <p14:sldId id="7891"/>
            <p14:sldId id="2569"/>
            <p14:sldId id="7892"/>
            <p14:sldId id="2573"/>
            <p14:sldId id="2574"/>
            <p14:sldId id="2576"/>
            <p14:sldId id="2577"/>
            <p14:sldId id="2578"/>
            <p14:sldId id="2579"/>
            <p14:sldId id="2580"/>
            <p14:sldId id="2581"/>
            <p14:sldId id="2616"/>
            <p14:sldId id="7893"/>
            <p14:sldId id="7894"/>
            <p14:sldId id="7895"/>
            <p14:sldId id="7896"/>
            <p14:sldId id="2609"/>
            <p14:sldId id="2610"/>
            <p14:sldId id="2611"/>
            <p14:sldId id="2612"/>
            <p14:sldId id="2615"/>
            <p14:sldId id="2613"/>
            <p14:sldId id="2620"/>
            <p14:sldId id="7920"/>
            <p14:sldId id="7897"/>
            <p14:sldId id="2570"/>
            <p14:sldId id="2426"/>
            <p14:sldId id="2590"/>
            <p14:sldId id="2583"/>
            <p14:sldId id="2618"/>
            <p14:sldId id="2584"/>
            <p14:sldId id="2591"/>
            <p14:sldId id="2592"/>
            <p14:sldId id="2600"/>
            <p14:sldId id="2601"/>
            <p14:sldId id="2602"/>
            <p14:sldId id="2603"/>
            <p14:sldId id="2604"/>
            <p14:sldId id="2605"/>
            <p14:sldId id="7902"/>
            <p14:sldId id="2585"/>
            <p14:sldId id="2586"/>
            <p14:sldId id="7919"/>
            <p14:sldId id="7910"/>
            <p14:sldId id="7909"/>
            <p14:sldId id="7911"/>
            <p14:sldId id="7912"/>
            <p14:sldId id="7913"/>
            <p14:sldId id="7914"/>
            <p14:sldId id="7915"/>
            <p14:sldId id="7916"/>
            <p14:sldId id="7917"/>
            <p14:sldId id="7918"/>
            <p14:sldId id="2621"/>
            <p14:sldId id="2614"/>
            <p14:sldId id="2622"/>
            <p14:sldId id="2623"/>
            <p14:sldId id="2624"/>
            <p14:sldId id="2625"/>
            <p14:sldId id="2626"/>
            <p14:sldId id="2627"/>
            <p14:sldId id="2628"/>
            <p14:sldId id="7922"/>
            <p14:sldId id="7923"/>
            <p14:sldId id="2640"/>
            <p14:sldId id="2641"/>
            <p14:sldId id="2642"/>
            <p14:sldId id="2643"/>
            <p14:sldId id="2644"/>
            <p14:sldId id="2645"/>
            <p14:sldId id="2646"/>
            <p14:sldId id="2647"/>
            <p14:sldId id="2648"/>
            <p14:sldId id="2649"/>
            <p14:sldId id="2651"/>
            <p14:sldId id="2629"/>
            <p14:sldId id="2633"/>
            <p14:sldId id="2632"/>
            <p14:sldId id="7921"/>
            <p14:sldId id="2631"/>
            <p14:sldId id="2634"/>
            <p14:sldId id="2635"/>
            <p14:sldId id="2636"/>
            <p14:sldId id="2637"/>
            <p14:sldId id="2652"/>
            <p14:sldId id="2653"/>
            <p14:sldId id="2654"/>
            <p14:sldId id="2656"/>
            <p14:sldId id="2657"/>
            <p14:sldId id="2658"/>
            <p14:sldId id="2659"/>
            <p14:sldId id="2660"/>
            <p14:sldId id="2661"/>
            <p14:sldId id="2662"/>
            <p14:sldId id="2663"/>
            <p14:sldId id="2664"/>
            <p14:sldId id="2665"/>
            <p14:sldId id="2666"/>
            <p14:sldId id="2667"/>
            <p14:sldId id="2670"/>
            <p14:sldId id="2671"/>
            <p14:sldId id="2672"/>
            <p14:sldId id="2673"/>
            <p14:sldId id="2674"/>
            <p14:sldId id="2675"/>
            <p14:sldId id="2676"/>
            <p14:sldId id="2677"/>
            <p14:sldId id="2678"/>
            <p14:sldId id="2679"/>
            <p14:sldId id="2680"/>
            <p14:sldId id="2683"/>
            <p14:sldId id="2681"/>
            <p14:sldId id="2682"/>
            <p14:sldId id="2684"/>
            <p14:sldId id="2685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E"/>
    <a:srgbClr val="0000FF"/>
    <a:srgbClr val="3333FF"/>
    <a:srgbClr val="244B61"/>
    <a:srgbClr val="19968B"/>
    <a:srgbClr val="21C9B9"/>
    <a:srgbClr val="3B78FF"/>
    <a:srgbClr val="0C0C0C"/>
    <a:srgbClr val="3B68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69" d="100"/>
          <a:sy n="69" d="100"/>
        </p:scale>
        <p:origin x="192" y="32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gs" Target="tags/tag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2024/4/30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ducoder.net/tasks/m4colxkw9y6r?subject_id=r72isgp8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coder.net/tasks/t35bovfpuamk?subject_id=r72isgp8" TargetMode="Externa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2219216" y="3192803"/>
            <a:ext cx="7479588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7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Syntax-Directed Evaluation &amp; Translation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1047964" y="1608400"/>
            <a:ext cx="10078948" cy="11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7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</a:t>
            </a:r>
            <a:r>
              <a:rPr kumimoji="1" lang="zh-CN" altLang="en-US" sz="66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语法制导的语义计算</a:t>
            </a:r>
            <a:endParaRPr kumimoji="1" lang="zh-CN" altLang="en-US" sz="66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B75F9-8FBE-4C49-B397-BC1C0941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F6434-49A5-4930-B516-D4242E0F2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5303378" cy="5637024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非终结符</a:t>
            </a:r>
            <a:r>
              <a:rPr lang="zh-CN" altLang="en-US" dirty="0"/>
              <a:t>的综合属性</a:t>
            </a:r>
            <a:endParaRPr lang="en-US" altLang="zh-CN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产生式</a:t>
            </a:r>
            <a:r>
              <a:rPr lang="zh-CN" altLang="en-US" sz="2400" dirty="0">
                <a:solidFill>
                  <a:srgbClr val="FF0000"/>
                </a:solidFill>
              </a:rPr>
              <a:t>左部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产生式</a:t>
            </a:r>
            <a:r>
              <a:rPr lang="zh-CN" altLang="en-US" sz="2400" dirty="0">
                <a:solidFill>
                  <a:srgbClr val="FF0000"/>
                </a:solidFill>
              </a:rPr>
              <a:t>右部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终结符</a:t>
            </a:r>
            <a:r>
              <a:rPr lang="zh-CN" altLang="en-US" dirty="0"/>
              <a:t>的综合属性</a:t>
            </a:r>
            <a:endParaRPr lang="en-US" altLang="zh-CN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终结符可以具有</a:t>
            </a:r>
            <a:r>
              <a:rPr lang="zh-CN" altLang="en-US" sz="2400" dirty="0">
                <a:solidFill>
                  <a:srgbClr val="FF0000"/>
                </a:solidFill>
              </a:rPr>
              <a:t>综合属性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由</a:t>
            </a:r>
            <a:r>
              <a:rPr lang="zh-CN" altLang="en-US" sz="2400" dirty="0">
                <a:solidFill>
                  <a:srgbClr val="FF0000"/>
                </a:solidFill>
              </a:rPr>
              <a:t>词法分析</a:t>
            </a:r>
            <a:r>
              <a:rPr lang="zh-CN" altLang="en-US" sz="2400" dirty="0">
                <a:solidFill>
                  <a:schemeClr val="tx1"/>
                </a:solidFill>
              </a:rPr>
              <a:t>器提供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固有属性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没有计算规则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11EF16E4-5723-4DD0-8A74-C0BB4950A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26311"/>
              </p:ext>
            </p:extLst>
          </p:nvPr>
        </p:nvGraphicFramePr>
        <p:xfrm>
          <a:off x="6400801" y="2571392"/>
          <a:ext cx="4838157" cy="3108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83810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254347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.val+T.val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digit.lexval</a:t>
                      </a:r>
                      <a:endParaRPr lang="en-US" altLang="zh-CN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584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88568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25289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842440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63F804-D475-42E8-987C-60E25C9CCD21}"/>
              </a:ext>
            </a:extLst>
          </p:cNvPr>
          <p:cNvSpPr txBox="1"/>
          <p:nvPr/>
        </p:nvSpPr>
        <p:spPr>
          <a:xfrm>
            <a:off x="652501" y="487285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99F38E-8FE4-404D-A1A5-25771C579F5A}"/>
              </a:ext>
            </a:extLst>
          </p:cNvPr>
          <p:cNvSpPr txBox="1"/>
          <p:nvPr/>
        </p:nvSpPr>
        <p:spPr>
          <a:xfrm>
            <a:off x="671903" y="443078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9C625D-2D30-4EB0-A7B8-3952D0D17709}"/>
              </a:ext>
            </a:extLst>
          </p:cNvPr>
          <p:cNvSpPr txBox="1"/>
          <p:nvPr/>
        </p:nvSpPr>
        <p:spPr>
          <a:xfrm>
            <a:off x="1421831" y="401622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3E211B-BEFD-45CD-8283-081B6967D044}"/>
              </a:ext>
            </a:extLst>
          </p:cNvPr>
          <p:cNvSpPr txBox="1"/>
          <p:nvPr/>
        </p:nvSpPr>
        <p:spPr>
          <a:xfrm>
            <a:off x="923748" y="354223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E0C8E1D-A09E-4C12-B825-C64A55EA63BD}"/>
              </a:ext>
            </a:extLst>
          </p:cNvPr>
          <p:cNvSpPr txBox="1"/>
          <p:nvPr/>
        </p:nvSpPr>
        <p:spPr>
          <a:xfrm>
            <a:off x="999716" y="264987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 : =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D99573C-9BE4-49FE-9DA6-B187F5EB17EA}"/>
              </a:ext>
            </a:extLst>
          </p:cNvPr>
          <p:cNvSpPr txBox="1"/>
          <p:nvPr/>
        </p:nvSpPr>
        <p:spPr>
          <a:xfrm>
            <a:off x="1449057" y="306825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C547E2-54BE-CF58-EA5A-D2169A838279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148BADE8-65E3-E3E0-D3F0-F5BD0B758C12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52C2C4E-598B-5D57-84FD-D392CAB01B1F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1384B8C-75F5-69C2-845E-3BB8B9FBB693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B2957E6-F5BC-8C6B-17F9-5B98829B4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35854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B68E898-BC12-A5F8-38CB-316214045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46438"/>
              </p:ext>
            </p:extLst>
          </p:nvPr>
        </p:nvGraphicFramePr>
        <p:xfrm>
          <a:off x="2758440" y="538077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CAB0E6E-787A-0F77-77CA-2D9161294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903268"/>
              </p:ext>
            </p:extLst>
          </p:nvPr>
        </p:nvGraphicFramePr>
        <p:xfrm>
          <a:off x="2758440" y="464163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F474B680-0E61-26F1-6BB1-C6F391CD5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54046"/>
              </p:ext>
            </p:extLst>
          </p:nvPr>
        </p:nvGraphicFramePr>
        <p:xfrm>
          <a:off x="2758440" y="500739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82781" y="57441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404E8-8FF9-4E6B-918C-C686A3B0A822}"/>
              </a:ext>
            </a:extLst>
          </p:cNvPr>
          <p:cNvSpPr txBox="1"/>
          <p:nvPr/>
        </p:nvSpPr>
        <p:spPr>
          <a:xfrm>
            <a:off x="2884570" y="538778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2F6C44-8AD7-40CD-A3F4-A8CD9D1D0040}"/>
              </a:ext>
            </a:extLst>
          </p:cNvPr>
          <p:cNvSpPr txBox="1"/>
          <p:nvPr/>
        </p:nvSpPr>
        <p:spPr>
          <a:xfrm>
            <a:off x="2884570" y="50064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31654" y="53775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3B1609-DFD7-425D-A6EB-D959137933CE}"/>
              </a:ext>
            </a:extLst>
          </p:cNvPr>
          <p:cNvSpPr txBox="1"/>
          <p:nvPr/>
        </p:nvSpPr>
        <p:spPr>
          <a:xfrm>
            <a:off x="4034241" y="50064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95E34C9-19FB-49C7-B8FB-3C00A479A13E}"/>
              </a:ext>
            </a:extLst>
          </p:cNvPr>
          <p:cNvSpPr txBox="1"/>
          <p:nvPr/>
        </p:nvSpPr>
        <p:spPr>
          <a:xfrm>
            <a:off x="4027829" y="463896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1A846B-4DDB-4FD6-9066-9065EB880D21}"/>
              </a:ext>
            </a:extLst>
          </p:cNvPr>
          <p:cNvSpPr txBox="1"/>
          <p:nvPr/>
        </p:nvSpPr>
        <p:spPr>
          <a:xfrm>
            <a:off x="4508696" y="537750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ECF8BFC-2981-4A82-B338-EC462E487FF6}"/>
              </a:ext>
            </a:extLst>
          </p:cNvPr>
          <p:cNvSpPr txBox="1"/>
          <p:nvPr/>
        </p:nvSpPr>
        <p:spPr>
          <a:xfrm>
            <a:off x="4601160" y="50064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6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4" grpId="0"/>
      <p:bldP spid="46" grpId="0"/>
      <p:bldP spid="47" grpId="0"/>
      <p:bldP spid="47" grpId="1"/>
      <p:bldP spid="48" grpId="0"/>
      <p:bldP spid="48" grpId="1"/>
      <p:bldP spid="5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364611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58716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36340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63F804-D475-42E8-987C-60E25C9CCD21}"/>
              </a:ext>
            </a:extLst>
          </p:cNvPr>
          <p:cNvSpPr txBox="1"/>
          <p:nvPr/>
        </p:nvSpPr>
        <p:spPr>
          <a:xfrm>
            <a:off x="652501" y="487285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99F38E-8FE4-404D-A1A5-25771C579F5A}"/>
              </a:ext>
            </a:extLst>
          </p:cNvPr>
          <p:cNvSpPr txBox="1"/>
          <p:nvPr/>
        </p:nvSpPr>
        <p:spPr>
          <a:xfrm>
            <a:off x="671903" y="443078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9C625D-2D30-4EB0-A7B8-3952D0D17709}"/>
              </a:ext>
            </a:extLst>
          </p:cNvPr>
          <p:cNvSpPr txBox="1"/>
          <p:nvPr/>
        </p:nvSpPr>
        <p:spPr>
          <a:xfrm>
            <a:off x="1421831" y="401622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3E211B-BEFD-45CD-8283-081B6967D044}"/>
              </a:ext>
            </a:extLst>
          </p:cNvPr>
          <p:cNvSpPr txBox="1"/>
          <p:nvPr/>
        </p:nvSpPr>
        <p:spPr>
          <a:xfrm>
            <a:off x="923748" y="354223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D37B0A-B310-4618-A426-15E86C0D9B81}"/>
              </a:ext>
            </a:extLst>
          </p:cNvPr>
          <p:cNvSpPr txBox="1"/>
          <p:nvPr/>
        </p:nvSpPr>
        <p:spPr>
          <a:xfrm>
            <a:off x="930785" y="306825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2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-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f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1385454-2193-4BB7-BA48-7B24412A5926}"/>
              </a:ext>
            </a:extLst>
          </p:cNvPr>
          <p:cNvSpPr txBox="1"/>
          <p:nvPr/>
        </p:nvSpPr>
        <p:spPr>
          <a:xfrm>
            <a:off x="1429828" y="266429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3333CC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E8664F0-2375-EE1C-9CBB-784593B88A69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85C33EC4-274F-FB05-44AB-4885B31A22C8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FEA603E-66E0-7D7A-0BCE-5F2DD1AE32F4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2EB7BEE-1460-E85B-249E-5D6656026235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2F7C4FB-CA76-8935-F164-48A15B407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796861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19F1AC5-6A41-5F08-0CBD-2E6012E31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834246"/>
              </p:ext>
            </p:extLst>
          </p:nvPr>
        </p:nvGraphicFramePr>
        <p:xfrm>
          <a:off x="2758440" y="538077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6755EDE-7098-3C02-16D1-F672B325B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94066"/>
              </p:ext>
            </p:extLst>
          </p:nvPr>
        </p:nvGraphicFramePr>
        <p:xfrm>
          <a:off x="2758440" y="464163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9725C80-3A05-0EC6-2A94-622C6EFC2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994442"/>
              </p:ext>
            </p:extLst>
          </p:nvPr>
        </p:nvGraphicFramePr>
        <p:xfrm>
          <a:off x="2758440" y="500739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93055" y="57441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404E8-8FF9-4E6B-918C-C686A3B0A822}"/>
              </a:ext>
            </a:extLst>
          </p:cNvPr>
          <p:cNvSpPr txBox="1"/>
          <p:nvPr/>
        </p:nvSpPr>
        <p:spPr>
          <a:xfrm>
            <a:off x="2884570" y="53757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31654" y="53757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1A846B-4DDB-4FD6-9066-9065EB880D21}"/>
              </a:ext>
            </a:extLst>
          </p:cNvPr>
          <p:cNvSpPr txBox="1"/>
          <p:nvPr/>
        </p:nvSpPr>
        <p:spPr>
          <a:xfrm>
            <a:off x="4508696" y="537575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2F6C44-8AD7-40CD-A3F4-A8CD9D1D0040}"/>
              </a:ext>
            </a:extLst>
          </p:cNvPr>
          <p:cNvSpPr txBox="1"/>
          <p:nvPr/>
        </p:nvSpPr>
        <p:spPr>
          <a:xfrm>
            <a:off x="2884570" y="50046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3B1609-DFD7-425D-A6EB-D959137933CE}"/>
              </a:ext>
            </a:extLst>
          </p:cNvPr>
          <p:cNvSpPr txBox="1"/>
          <p:nvPr/>
        </p:nvSpPr>
        <p:spPr>
          <a:xfrm>
            <a:off x="4034241" y="50046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ECF8BFC-2981-4A82-B338-EC462E487FF6}"/>
              </a:ext>
            </a:extLst>
          </p:cNvPr>
          <p:cNvSpPr txBox="1"/>
          <p:nvPr/>
        </p:nvSpPr>
        <p:spPr>
          <a:xfrm>
            <a:off x="4601160" y="50046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95E34C9-19FB-49C7-B8FB-3C00A479A13E}"/>
              </a:ext>
            </a:extLst>
          </p:cNvPr>
          <p:cNvSpPr txBox="1"/>
          <p:nvPr/>
        </p:nvSpPr>
        <p:spPr>
          <a:xfrm>
            <a:off x="4036345" y="464132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B04BEE-EF9A-4852-A0FE-A7AC013ABAEB}"/>
              </a:ext>
            </a:extLst>
          </p:cNvPr>
          <p:cNvSpPr txBox="1"/>
          <p:nvPr/>
        </p:nvSpPr>
        <p:spPr>
          <a:xfrm>
            <a:off x="4389133" y="465291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0.125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1AA3E77-1413-400A-8705-7518D288957C}"/>
              </a:ext>
            </a:extLst>
          </p:cNvPr>
          <p:cNvSpPr txBox="1"/>
          <p:nvPr/>
        </p:nvSpPr>
        <p:spPr>
          <a:xfrm>
            <a:off x="2888725" y="464039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7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4" grpId="0"/>
      <p:bldP spid="46" grpId="0"/>
      <p:bldP spid="37" grpId="0"/>
      <p:bldP spid="37" grpId="1"/>
      <p:bldP spid="39" grpId="0"/>
      <p:bldP spid="39" grpId="1"/>
      <p:bldP spid="51" grpId="0"/>
      <p:bldP spid="5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071319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144558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806741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63F804-D475-42E8-987C-60E25C9CCD21}"/>
              </a:ext>
            </a:extLst>
          </p:cNvPr>
          <p:cNvSpPr txBox="1"/>
          <p:nvPr/>
        </p:nvSpPr>
        <p:spPr>
          <a:xfrm>
            <a:off x="652501" y="487285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99F38E-8FE4-404D-A1A5-25771C579F5A}"/>
              </a:ext>
            </a:extLst>
          </p:cNvPr>
          <p:cNvSpPr txBox="1"/>
          <p:nvPr/>
        </p:nvSpPr>
        <p:spPr>
          <a:xfrm>
            <a:off x="671903" y="443078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9C625D-2D30-4EB0-A7B8-3952D0D17709}"/>
              </a:ext>
            </a:extLst>
          </p:cNvPr>
          <p:cNvSpPr txBox="1"/>
          <p:nvPr/>
        </p:nvSpPr>
        <p:spPr>
          <a:xfrm>
            <a:off x="1105948" y="401622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Times New Roman" pitchFamily="18" charset="0"/>
              </a:rPr>
              <a:t>:= 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Times New Roman" pitchFamily="18" charset="0"/>
                <a:sym typeface="Symbol" pitchFamily="18" charset="2"/>
              </a:rPr>
              <a:t>0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7683A8-FD7A-13DD-61C0-DA22EA7A3342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DF6A9B6B-0303-745A-98B7-EA94D801F9B9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661E7E0-1626-7290-0252-DE0D60FD21EC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55D7FE-2D56-C7B3-9114-D1275574BD48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31849A-D9ED-0CC9-D502-60B8A6A05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650514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75D143C-5163-5A9E-73DE-6E03A8709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25111"/>
              </p:ext>
            </p:extLst>
          </p:nvPr>
        </p:nvGraphicFramePr>
        <p:xfrm>
          <a:off x="2758440" y="538077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A957A7D-3126-0DA6-C8D9-9DEC33DA4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56302"/>
              </p:ext>
            </p:extLst>
          </p:nvPr>
        </p:nvGraphicFramePr>
        <p:xfrm>
          <a:off x="2758440" y="464163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5E0F8AC-8E6B-1B03-5C32-B7AF064B1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06713"/>
              </p:ext>
            </p:extLst>
          </p:nvPr>
        </p:nvGraphicFramePr>
        <p:xfrm>
          <a:off x="2758440" y="500739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93055" y="57441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404E8-8FF9-4E6B-918C-C686A3B0A822}"/>
              </a:ext>
            </a:extLst>
          </p:cNvPr>
          <p:cNvSpPr txBox="1"/>
          <p:nvPr/>
        </p:nvSpPr>
        <p:spPr>
          <a:xfrm>
            <a:off x="2884570" y="537926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31FB78F-4463-4641-BD23-DE0D27B1C38E}"/>
              </a:ext>
            </a:extLst>
          </p:cNvPr>
          <p:cNvSpPr txBox="1"/>
          <p:nvPr/>
        </p:nvSpPr>
        <p:spPr>
          <a:xfrm>
            <a:off x="3240424" y="540050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0.125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AE02DC0-033D-4465-8954-C7028856B120}"/>
              </a:ext>
            </a:extLst>
          </p:cNvPr>
          <p:cNvSpPr txBox="1"/>
          <p:nvPr/>
        </p:nvSpPr>
        <p:spPr>
          <a:xfrm>
            <a:off x="3226153" y="574834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0.625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29896" y="538953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1A846B-4DDB-4FD6-9066-9065EB880D21}"/>
              </a:ext>
            </a:extLst>
          </p:cNvPr>
          <p:cNvSpPr txBox="1"/>
          <p:nvPr/>
        </p:nvSpPr>
        <p:spPr>
          <a:xfrm>
            <a:off x="4508696" y="538953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2F6C44-8AD7-40CD-A3F4-A8CD9D1D0040}"/>
              </a:ext>
            </a:extLst>
          </p:cNvPr>
          <p:cNvSpPr txBox="1"/>
          <p:nvPr/>
        </p:nvSpPr>
        <p:spPr>
          <a:xfrm>
            <a:off x="2884570" y="50131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809CEF-7F8E-4A74-91DA-4DDAC4289771}"/>
              </a:ext>
            </a:extLst>
          </p:cNvPr>
          <p:cNvSpPr txBox="1"/>
          <p:nvPr/>
        </p:nvSpPr>
        <p:spPr>
          <a:xfrm>
            <a:off x="3219215" y="50043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0.125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3B1609-DFD7-425D-A6EB-D959137933CE}"/>
              </a:ext>
            </a:extLst>
          </p:cNvPr>
          <p:cNvSpPr txBox="1"/>
          <p:nvPr/>
        </p:nvSpPr>
        <p:spPr>
          <a:xfrm>
            <a:off x="4035999" y="50131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ECF8BFC-2981-4A82-B338-EC462E487FF6}"/>
              </a:ext>
            </a:extLst>
          </p:cNvPr>
          <p:cNvSpPr txBox="1"/>
          <p:nvPr/>
        </p:nvSpPr>
        <p:spPr>
          <a:xfrm>
            <a:off x="4601160" y="500967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95E34C9-19FB-49C7-B8FB-3C00A479A13E}"/>
              </a:ext>
            </a:extLst>
          </p:cNvPr>
          <p:cNvSpPr txBox="1"/>
          <p:nvPr/>
        </p:nvSpPr>
        <p:spPr>
          <a:xfrm>
            <a:off x="4027829" y="463896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5B04BEE-EF9A-4852-A0FE-A7AC013ABAEB}"/>
              </a:ext>
            </a:extLst>
          </p:cNvPr>
          <p:cNvSpPr txBox="1"/>
          <p:nvPr/>
        </p:nvSpPr>
        <p:spPr>
          <a:xfrm>
            <a:off x="4377101" y="463913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0.125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2988DAF-9034-4400-A1E4-3CA0DBD1096B}"/>
              </a:ext>
            </a:extLst>
          </p:cNvPr>
          <p:cNvSpPr txBox="1"/>
          <p:nvPr/>
        </p:nvSpPr>
        <p:spPr>
          <a:xfrm>
            <a:off x="3462272" y="463736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1AA3E77-1413-400A-8705-7518D288957C}"/>
              </a:ext>
            </a:extLst>
          </p:cNvPr>
          <p:cNvSpPr txBox="1"/>
          <p:nvPr/>
        </p:nvSpPr>
        <p:spPr>
          <a:xfrm>
            <a:off x="2890483" y="46404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3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8" grpId="0"/>
      <p:bldP spid="44" grpId="0"/>
      <p:bldP spid="36" grpId="0"/>
      <p:bldP spid="48" grpId="0"/>
      <p:bldP spid="48" grpId="1"/>
      <p:bldP spid="49" grpId="0"/>
      <p:bldP spid="31" grpId="0"/>
      <p:bldP spid="35" grpId="0"/>
      <p:bldP spid="43" grpId="0"/>
      <p:bldP spid="47" grpId="0"/>
      <p:bldP spid="47" grpId="1"/>
      <p:bldP spid="41" grpId="0"/>
      <p:bldP spid="42" grpId="0"/>
      <p:bldP spid="50" grpId="0"/>
      <p:bldP spid="51" grpId="0"/>
      <p:bldP spid="45" grpId="0"/>
      <p:bldP spid="45" grpId="1"/>
      <p:bldP spid="5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　基于翻译模式的语义计算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7.2.1</a:t>
            </a:r>
            <a:r>
              <a:rPr lang="zh-CN" altLang="en-US" sz="2800" b="1" dirty="0"/>
              <a:t>　翻译模式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7.2.2</a:t>
            </a:r>
            <a:r>
              <a:rPr lang="zh-CN" altLang="en-US" sz="2800" b="1" dirty="0"/>
              <a:t>　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7.2.3</a:t>
            </a:r>
            <a:r>
              <a:rPr lang="zh-CN" altLang="en-US" sz="2800" b="1" dirty="0"/>
              <a:t>　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翻译模式的自顶向下计算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7.2.4   </a:t>
            </a:r>
            <a:r>
              <a:rPr lang="zh-CN" altLang="en-US" sz="2800" b="1" u="sng" dirty="0">
                <a:solidFill>
                  <a:srgbClr val="C00000"/>
                </a:solidFill>
              </a:rPr>
              <a:t>基于</a:t>
            </a:r>
            <a:r>
              <a:rPr lang="en-US" altLang="zh-CN" sz="2800" b="1" u="sng" dirty="0">
                <a:solidFill>
                  <a:srgbClr val="C00000"/>
                </a:solidFill>
              </a:rPr>
              <a:t>L-</a:t>
            </a:r>
            <a:r>
              <a:rPr lang="zh-CN" altLang="en-US" sz="2800" b="1" u="sng" dirty="0">
                <a:solidFill>
                  <a:srgbClr val="C00000"/>
                </a:solidFill>
              </a:rPr>
              <a:t>翻译模式的自底向上计算</a:t>
            </a:r>
            <a:endParaRPr lang="en-US" altLang="zh-CN" sz="2800" b="1" u="sng" dirty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401685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D040C-71FA-423C-86AE-893A531E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86A263-B121-42B8-B5A2-5258C22D7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21886" cy="5637024"/>
          </a:xfrm>
        </p:spPr>
        <p:txBody>
          <a:bodyPr/>
          <a:lstStyle/>
          <a:p>
            <a:r>
              <a:rPr lang="zh-CN" altLang="en-US" dirty="0"/>
              <a:t>从翻译模式中</a:t>
            </a:r>
            <a:r>
              <a:rPr lang="zh-CN" altLang="en-US" dirty="0">
                <a:solidFill>
                  <a:srgbClr val="FF0000"/>
                </a:solidFill>
              </a:rPr>
              <a:t>删除</a:t>
            </a:r>
            <a:r>
              <a:rPr lang="zh-CN" altLang="en-US" dirty="0"/>
              <a:t>嵌入在</a:t>
            </a:r>
            <a:r>
              <a:rPr lang="zh-CN" altLang="en-US" dirty="0">
                <a:solidFill>
                  <a:srgbClr val="FF0000"/>
                </a:solidFill>
              </a:rPr>
              <a:t>产生式中间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语义动作</a:t>
            </a:r>
          </a:p>
          <a:p>
            <a:r>
              <a:rPr lang="zh-CN" altLang="en-US" dirty="0"/>
              <a:t>继承属性的求值结果以综合属性值存放在语义栈中，</a:t>
            </a:r>
            <a:r>
              <a:rPr lang="zh-CN" altLang="en-US" dirty="0">
                <a:solidFill>
                  <a:srgbClr val="FF0000"/>
                </a:solidFill>
              </a:rPr>
              <a:t>对继承属性的访问</a:t>
            </a:r>
            <a:r>
              <a:rPr lang="zh-CN" altLang="en-US" dirty="0"/>
              <a:t>变成</a:t>
            </a:r>
            <a:r>
              <a:rPr lang="zh-CN" altLang="en-US" dirty="0">
                <a:solidFill>
                  <a:srgbClr val="FF0000"/>
                </a:solidFill>
              </a:rPr>
              <a:t>对语义栈中某个综合属性的访问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模拟继承属性</a:t>
            </a:r>
            <a:r>
              <a:rPr lang="zh-CN" altLang="en-US" dirty="0"/>
              <a:t>的计算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适用于所有的</a:t>
            </a:r>
            <a:r>
              <a:rPr lang="en-US" altLang="zh-CN" b="0" dirty="0"/>
              <a:t>LL(1)</a:t>
            </a:r>
            <a:r>
              <a:rPr lang="zh-CN" altLang="en-US" b="0" dirty="0"/>
              <a:t>文法和大部分</a:t>
            </a:r>
            <a:r>
              <a:rPr lang="en-US" altLang="zh-CN" b="0" dirty="0"/>
              <a:t>LR</a:t>
            </a:r>
            <a:r>
              <a:rPr lang="zh-CN" altLang="en-US" b="0" dirty="0"/>
              <a:t>文法。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2704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5910A-580A-4936-87EA-1D9384A8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3494DA-885A-494E-A743-27D9EFC79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73914" cy="563702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删除嵌入在产生式中间的语义动作。即对翻译模式进行转换：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把</a:t>
            </a:r>
            <a:r>
              <a:rPr lang="zh-CN" altLang="en-US" sz="2400" dirty="0">
                <a:solidFill>
                  <a:srgbClr val="0000FF"/>
                </a:solidFill>
              </a:rPr>
              <a:t>嵌入在产生式中</a:t>
            </a:r>
            <a:r>
              <a:rPr lang="zh-CN" altLang="en-US" sz="2400" dirty="0">
                <a:solidFill>
                  <a:schemeClr val="tx1"/>
                </a:solidFill>
              </a:rPr>
              <a:t>的每个</a:t>
            </a:r>
            <a:r>
              <a:rPr lang="zh-CN" altLang="en-US" sz="2400" dirty="0"/>
              <a:t>语义动作</a:t>
            </a:r>
            <a:r>
              <a:rPr lang="zh-CN" altLang="en-US" sz="2400" dirty="0">
                <a:solidFill>
                  <a:schemeClr val="tx1"/>
                </a:solidFill>
              </a:rPr>
              <a:t>用不同的</a:t>
            </a:r>
            <a:r>
              <a:rPr lang="zh-CN" altLang="en-US" sz="2400" dirty="0">
                <a:solidFill>
                  <a:srgbClr val="0000FF"/>
                </a:solidFill>
              </a:rPr>
              <a:t>非终结符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比如</a:t>
            </a:r>
            <a:r>
              <a:rPr lang="en-US" altLang="zh-CN" sz="2400" dirty="0">
                <a:solidFill>
                  <a:schemeClr val="tx1"/>
                </a:solidFill>
              </a:rPr>
              <a:t>M,N,…)</a:t>
            </a:r>
            <a:r>
              <a:rPr lang="zh-CN" altLang="en-US" sz="2400" dirty="0">
                <a:solidFill>
                  <a:srgbClr val="0000FF"/>
                </a:solidFill>
              </a:rPr>
              <a:t>代替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</a:p>
          <a:p>
            <a:pPr marL="800100"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加入新的产生式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  </a:t>
            </a:r>
            <a:r>
              <a:rPr lang="en-US" altLang="zh-CN" sz="2400" dirty="0">
                <a:solidFill>
                  <a:schemeClr val="tx1"/>
                </a:solidFill>
              </a:rPr>
              <a:t> ,…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再把原来的</a:t>
            </a:r>
            <a:r>
              <a:rPr lang="zh-CN" altLang="en-US" sz="2400" dirty="0"/>
              <a:t>语义动作</a:t>
            </a:r>
            <a:r>
              <a:rPr lang="zh-CN" altLang="en-US" sz="2400" dirty="0">
                <a:solidFill>
                  <a:schemeClr val="tx1"/>
                </a:solidFill>
              </a:rPr>
              <a:t>放在产生式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  ,…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r>
              <a:rPr lang="zh-CN" altLang="en-US" sz="2400" dirty="0"/>
              <a:t>末尾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没有继承属性</a:t>
            </a:r>
            <a:r>
              <a:rPr lang="en-US" altLang="zh-CN" dirty="0"/>
              <a:t>,</a:t>
            </a:r>
            <a:r>
              <a:rPr lang="zh-CN" altLang="en-US" dirty="0"/>
              <a:t>相当于</a:t>
            </a:r>
            <a:r>
              <a:rPr lang="en-US" altLang="zh-CN" dirty="0"/>
              <a:t>S-</a:t>
            </a:r>
            <a:r>
              <a:rPr lang="zh-CN" altLang="en-US" dirty="0"/>
              <a:t>属性文法</a:t>
            </a:r>
            <a:r>
              <a:rPr lang="en-US" altLang="zh-CN" dirty="0"/>
              <a:t>,</a:t>
            </a:r>
            <a:r>
              <a:rPr lang="zh-CN" altLang="en-US" dirty="0"/>
              <a:t>可在自底向上的语法分析过程中完成语义计算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02FE9E1F-A25F-4FBF-9A7A-A60323356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118" y="3336012"/>
            <a:ext cx="4395423" cy="193899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E  T  R</a:t>
            </a:r>
            <a:endParaRPr kumimoji="0" lang="en-US" altLang="zh-CN" sz="2400" dirty="0">
              <a:solidFill>
                <a:srgbClr val="00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+ T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{ print(‘+’)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} R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  <a:p>
            <a:pPr algn="l" eaLnBrk="0" hangingPunct="0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 T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{ print(‘’)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} R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</a:t>
            </a:r>
          </a:p>
          <a:p>
            <a:pPr algn="l" eaLnBrk="0" hangingPunct="0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</a:t>
            </a:r>
          </a:p>
          <a:p>
            <a:pPr algn="l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T  </a:t>
            </a:r>
            <a:r>
              <a:rPr lang="en-US" altLang="zh-CN" sz="2400" u="sng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num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 { print(</a:t>
            </a:r>
            <a:r>
              <a:rPr lang="en-US" altLang="zh-CN" sz="2400" u="sng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num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.val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) }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5916393B-F29D-48B6-A951-A39F1CE8F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070" y="3132968"/>
            <a:ext cx="4692327" cy="267765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E  T  R</a:t>
            </a:r>
            <a:endParaRPr kumimoji="0" lang="en-US" altLang="zh-CN" sz="2400" dirty="0">
              <a:solidFill>
                <a:srgbClr val="00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+ T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M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R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  <a:p>
            <a:pPr algn="l" eaLnBrk="0" hangingPunct="0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 T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R</a:t>
            </a:r>
            <a:r>
              <a:rPr lang="en-US" altLang="zh-CN" sz="2400" baseline="-25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</a:t>
            </a:r>
          </a:p>
          <a:p>
            <a:pPr algn="l" eaLnBrk="0" hangingPunct="0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</a:t>
            </a:r>
          </a:p>
          <a:p>
            <a:pPr algn="l"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T  </a:t>
            </a:r>
            <a:r>
              <a:rPr lang="en-US" altLang="zh-CN" sz="2400" u="sng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num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 { print(</a:t>
            </a:r>
            <a:r>
              <a:rPr lang="en-US" altLang="zh-CN" sz="2400" u="sng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num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.val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) }</a:t>
            </a:r>
          </a:p>
          <a:p>
            <a:pPr algn="l"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M    { print(‘+’) } </a:t>
            </a:r>
          </a:p>
          <a:p>
            <a:pPr algn="l">
              <a:defRPr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N    { print(‘’) } 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E196CEE6-42C1-4CA6-B563-A2CAFF913B5E}"/>
              </a:ext>
            </a:extLst>
          </p:cNvPr>
          <p:cNvSpPr/>
          <p:nvPr/>
        </p:nvSpPr>
        <p:spPr>
          <a:xfrm>
            <a:off x="5706872" y="3998565"/>
            <a:ext cx="572361" cy="43395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709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4BBDA-67E0-45CA-8B12-AEA6AFD0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/>
              <a:t>L-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70558-1AD3-447F-9BA7-BC395568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360131" cy="1227434"/>
          </a:xfrm>
          <a:solidFill>
            <a:srgbClr val="FFFFFF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dirty="0"/>
              <a:t>LL(1)</a:t>
            </a:r>
            <a:r>
              <a:rPr lang="zh-CN" altLang="en-US" sz="2400" dirty="0"/>
              <a:t>，中缀变后缀表达式的翻译模式：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输入</a:t>
            </a:r>
            <a:r>
              <a:rPr lang="en-US" altLang="zh-CN" sz="2400" dirty="0"/>
              <a:t>:</a:t>
            </a:r>
            <a:r>
              <a:rPr lang="en-US" altLang="zh-CN" sz="2400" dirty="0">
                <a:solidFill>
                  <a:srgbClr val="FF0000"/>
                </a:solidFill>
              </a:rPr>
              <a:t>2+3-5#        </a:t>
            </a:r>
            <a:r>
              <a:rPr lang="zh-CN" altLang="en-US" sz="2400" dirty="0"/>
              <a:t>输出</a:t>
            </a:r>
            <a:r>
              <a:rPr lang="en-US" altLang="zh-CN" sz="2400" dirty="0"/>
              <a:t>:</a:t>
            </a:r>
            <a:r>
              <a:rPr lang="en-US" altLang="zh-CN" sz="2400" dirty="0">
                <a:solidFill>
                  <a:srgbClr val="FF0000"/>
                </a:solidFill>
              </a:rPr>
              <a:t>2 3 + 5 –</a:t>
            </a: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A127D33-E4E4-9F3D-E185-61EBFB60B787}"/>
              </a:ext>
            </a:extLst>
          </p:cNvPr>
          <p:cNvGrpSpPr/>
          <p:nvPr/>
        </p:nvGrpSpPr>
        <p:grpSpPr>
          <a:xfrm>
            <a:off x="155367" y="3235080"/>
            <a:ext cx="5932564" cy="3119186"/>
            <a:chOff x="4158904" y="3293644"/>
            <a:chExt cx="5932564" cy="3119186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E9482FCE-2EF9-412A-9873-CB71F41FF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5582" y="4605284"/>
              <a:ext cx="472802" cy="44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+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A83723-8581-4AD5-A133-A13C0DD5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334" y="3293644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E</a:t>
              </a: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06D9470E-E50E-49E5-AC93-4E2382C80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71084" y="3763942"/>
              <a:ext cx="777479" cy="2155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D79E32B1-F21C-4143-96F3-63A2FE69C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734" y="3922294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T</a:t>
              </a: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83413C6F-821E-467E-8DF6-017291328D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066" y="3763942"/>
              <a:ext cx="1191778" cy="2273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DC6C0CA8-9D89-49B1-9AFF-D674E0A08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3779" y="3886198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83CFA049-7657-4591-BE71-ABE43F4BF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49552" y="4265194"/>
              <a:ext cx="592932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A93976EB-A451-4F34-9336-220E59EBE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904" y="4665244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num(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2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)</a:t>
              </a: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CFAC9DE0-D6A0-47EF-A20E-1CDE6B820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6784" y="4265194"/>
              <a:ext cx="212998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C0565B3A-BCE0-407A-8021-2234A7824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6700" y="4620126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{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print(‘2’)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}</a:t>
              </a:r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4E44BC71-9433-4745-99FE-7256C4AAB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4084" y="4233335"/>
              <a:ext cx="1073402" cy="4890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5BFD855E-D014-42A9-9ED5-4E8D22833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84050" y="4280031"/>
              <a:ext cx="738506" cy="42910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36565F4A-4B94-4564-B4EB-68FD354B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909" y="4656222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T</a:t>
              </a:r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AE129C57-E362-44AC-A00A-6BE91FFF4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8306" y="4233335"/>
              <a:ext cx="682512" cy="3958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28E1B976-BB0A-4EDD-81FC-FBC157EB7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7994" y="4608094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R</a:t>
              </a:r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19257C04-E58B-4300-9213-9AEB0009D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8502" y="5048289"/>
              <a:ext cx="744814" cy="3473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B1C0EB7B-DA55-4D0C-AA69-C90144C04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6721" y="5346071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latin typeface="Arial" panose="020B0604020202020204"/>
                </a:rPr>
                <a:t>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um(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</a:rPr>
                <a:t>3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)</a:t>
              </a:r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28711264-0491-46BD-A841-203808EAA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64444" y="4996854"/>
              <a:ext cx="8949" cy="3697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5F3E018F-7388-4F17-8F0C-DC4E128B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772" y="5308936"/>
              <a:ext cx="89735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{print(‘3’)}</a:t>
              </a:r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9D424997-9976-4357-AD65-0E44C2FEF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5158" y="4608094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{print(‘+’)}</a:t>
              </a:r>
            </a:p>
          </p:txBody>
        </p:sp>
        <p:sp>
          <p:nvSpPr>
            <p:cNvPr id="27" name="Line 32">
              <a:extLst>
                <a:ext uri="{FF2B5EF4-FFF2-40B4-BE49-F238E27FC236}">
                  <a16:creationId xmlns:a16="http://schemas.microsoft.com/office/drawing/2014/main" id="{6C370C0B-26CC-440D-A54C-282C121F8C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787" y="4233336"/>
              <a:ext cx="170446" cy="4467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Rectangle 34">
              <a:extLst>
                <a:ext uri="{FF2B5EF4-FFF2-40B4-BE49-F238E27FC236}">
                  <a16:creationId xmlns:a16="http://schemas.microsoft.com/office/drawing/2014/main" id="{69AD5ABE-747A-4A04-B34A-56E55EA55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168" y="5275848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-</a:t>
              </a:r>
            </a:p>
          </p:txBody>
        </p:sp>
        <p:sp>
          <p:nvSpPr>
            <p:cNvPr id="29" name="Line 35">
              <a:extLst>
                <a:ext uri="{FF2B5EF4-FFF2-40B4-BE49-F238E27FC236}">
                  <a16:creationId xmlns:a16="http://schemas.microsoft.com/office/drawing/2014/main" id="{D5F3C204-0673-415E-A5DB-759616596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66484" y="4996112"/>
              <a:ext cx="562148" cy="3970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Line 36">
              <a:extLst>
                <a:ext uri="{FF2B5EF4-FFF2-40B4-BE49-F238E27FC236}">
                  <a16:creationId xmlns:a16="http://schemas.microsoft.com/office/drawing/2014/main" id="{7B4ED3E6-4800-4AA2-9697-893F298A38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9392" y="5032208"/>
              <a:ext cx="301352" cy="3007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96978B68-49BA-41D7-8D20-350E78381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4335" y="5290975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T</a:t>
              </a:r>
            </a:p>
          </p:txBody>
        </p:sp>
        <p:sp>
          <p:nvSpPr>
            <p:cNvPr id="32" name="Line 42">
              <a:extLst>
                <a:ext uri="{FF2B5EF4-FFF2-40B4-BE49-F238E27FC236}">
                  <a16:creationId xmlns:a16="http://schemas.microsoft.com/office/drawing/2014/main" id="{135BFE26-B3DA-4C6D-9242-53EE6CEB0D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13483" y="5681912"/>
              <a:ext cx="439160" cy="4120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Rectangle 43">
              <a:extLst>
                <a:ext uri="{FF2B5EF4-FFF2-40B4-BE49-F238E27FC236}">
                  <a16:creationId xmlns:a16="http://schemas.microsoft.com/office/drawing/2014/main" id="{58DBF28A-AF4E-4A99-9A36-BC1C11AC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677" y="6012780"/>
              <a:ext cx="1257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latin typeface="Arial" panose="020B0604020202020204"/>
                </a:rPr>
                <a:t>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um(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</a:rPr>
                <a:t>5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</a:rPr>
                <a:t>)</a:t>
              </a:r>
            </a:p>
          </p:txBody>
        </p:sp>
        <p:sp>
          <p:nvSpPr>
            <p:cNvPr id="34" name="Line 44">
              <a:extLst>
                <a:ext uri="{FF2B5EF4-FFF2-40B4-BE49-F238E27FC236}">
                  <a16:creationId xmlns:a16="http://schemas.microsoft.com/office/drawing/2014/main" id="{5F6A4762-C08B-40A1-83AE-1E8D7426E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3860" y="5675898"/>
              <a:ext cx="114306" cy="4120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Rectangle 45">
              <a:extLst>
                <a:ext uri="{FF2B5EF4-FFF2-40B4-BE49-F238E27FC236}">
                  <a16:creationId xmlns:a16="http://schemas.microsoft.com/office/drawing/2014/main" id="{072238F0-8BA1-490C-AF85-263494FF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3931" y="5988717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{print(‘5’)}</a:t>
              </a:r>
            </a:p>
          </p:txBody>
        </p:sp>
        <p:sp>
          <p:nvSpPr>
            <p:cNvPr id="36" name="Line 46">
              <a:extLst>
                <a:ext uri="{FF2B5EF4-FFF2-40B4-BE49-F238E27FC236}">
                  <a16:creationId xmlns:a16="http://schemas.microsoft.com/office/drawing/2014/main" id="{09439C8A-8476-4705-B6C5-C74C290F4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2193" y="5032208"/>
              <a:ext cx="840733" cy="3054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Rectangle 47">
              <a:extLst>
                <a:ext uri="{FF2B5EF4-FFF2-40B4-BE49-F238E27FC236}">
                  <a16:creationId xmlns:a16="http://schemas.microsoft.com/office/drawing/2014/main" id="{C63564D6-D504-45D6-AD9E-3A901C90E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5668" y="5267406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R</a:t>
              </a:r>
            </a:p>
          </p:txBody>
        </p:sp>
        <p:sp>
          <p:nvSpPr>
            <p:cNvPr id="38" name="Rectangle 48">
              <a:extLst>
                <a:ext uri="{FF2B5EF4-FFF2-40B4-BE49-F238E27FC236}">
                  <a16:creationId xmlns:a16="http://schemas.microsoft.com/office/drawing/2014/main" id="{C4102E56-CFE1-4D58-A1E8-5F79EE99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686" y="5266823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{print(‘-’)}</a:t>
              </a:r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864994ED-0F7D-4344-AB65-3403C7B89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7894" y="5032208"/>
              <a:ext cx="57149" cy="3379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Line 50">
              <a:extLst>
                <a:ext uri="{FF2B5EF4-FFF2-40B4-BE49-F238E27FC236}">
                  <a16:creationId xmlns:a16="http://schemas.microsoft.com/office/drawing/2014/main" id="{F5FFCEEB-7CE0-4A32-B749-0C496344D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47566" y="5669880"/>
              <a:ext cx="0" cy="4000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Rectangle 51">
              <a:extLst>
                <a:ext uri="{FF2B5EF4-FFF2-40B4-BE49-F238E27FC236}">
                  <a16:creationId xmlns:a16="http://schemas.microsoft.com/office/drawing/2014/main" id="{951D834B-5768-47F9-8341-F0661D139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2636" y="5976686"/>
              <a:ext cx="685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Symbol" panose="05050102010706020507" pitchFamily="18" charset="2"/>
                </a:rPr>
                <a:t></a:t>
              </a:r>
              <a:endPara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F406948-8E6C-892F-F638-615B586E5D42}"/>
              </a:ext>
            </a:extLst>
          </p:cNvPr>
          <p:cNvSpPr txBox="1"/>
          <p:nvPr/>
        </p:nvSpPr>
        <p:spPr>
          <a:xfrm>
            <a:off x="412914" y="2029811"/>
            <a:ext cx="6097772" cy="101566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E→TR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R → op T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print(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op.Lexeme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}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  | ε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T→num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print(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num.val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)} </a:t>
            </a:r>
            <a:endParaRPr lang="zh-CN" altLang="en-US" sz="2000" dirty="0"/>
          </a:p>
        </p:txBody>
      </p:sp>
      <p:sp>
        <p:nvSpPr>
          <p:cNvPr id="42" name="Text Box 10">
            <a:extLst>
              <a:ext uri="{FF2B5EF4-FFF2-40B4-BE49-F238E27FC236}">
                <a16:creationId xmlns:a16="http://schemas.microsoft.com/office/drawing/2014/main" id="{65A0AFFD-159F-C70B-06DA-D1E021499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759" y="1720640"/>
            <a:ext cx="4692327" cy="13234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E  T  R</a:t>
            </a:r>
            <a:endParaRPr kumimoji="0" lang="en-US" altLang="zh-CN" sz="2000" dirty="0">
              <a:solidFill>
                <a:srgbClr val="00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  <a:p>
            <a:pPr algn="l"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R  op T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M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R</a:t>
            </a:r>
            <a:r>
              <a:rPr lang="en-US" altLang="zh-CN" sz="2000" baseline="-25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| R  </a:t>
            </a:r>
          </a:p>
          <a:p>
            <a:pPr algn="l"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T  </a:t>
            </a:r>
            <a:r>
              <a:rPr lang="en-US" altLang="zh-CN" sz="2000" u="sng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num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{ print(</a:t>
            </a:r>
            <a:r>
              <a:rPr lang="en-US" altLang="zh-CN" sz="2000" u="sng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num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.val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 ) }</a:t>
            </a:r>
          </a:p>
          <a:p>
            <a:pPr algn="l"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M    { print(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op.Lexeme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) } 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CC8BB0D9-D52B-69E0-8A39-8D3D90022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191" y="4443072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+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7DFB3F5D-A746-991C-34DA-3A46C45D0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261" y="310736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E</a:t>
            </a:r>
          </a:p>
        </p:txBody>
      </p:sp>
      <p:sp>
        <p:nvSpPr>
          <p:cNvPr id="47" name="Line 9">
            <a:extLst>
              <a:ext uri="{FF2B5EF4-FFF2-40B4-BE49-F238E27FC236}">
                <a16:creationId xmlns:a16="http://schemas.microsoft.com/office/drawing/2014/main" id="{7E4AD17E-B6E1-DF3A-1C03-5D8B31336A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1011" y="3577666"/>
            <a:ext cx="777479" cy="2155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B36B6901-B0C2-C2D7-9294-98DDF184D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661" y="373601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49" name="Line 11">
            <a:extLst>
              <a:ext uri="{FF2B5EF4-FFF2-40B4-BE49-F238E27FC236}">
                <a16:creationId xmlns:a16="http://schemas.microsoft.com/office/drawing/2014/main" id="{8B2A422A-342C-C2A6-45B7-5E9619A6A8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3993" y="3577666"/>
            <a:ext cx="778669" cy="2155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Rectangle 12">
            <a:extLst>
              <a:ext uri="{FF2B5EF4-FFF2-40B4-BE49-F238E27FC236}">
                <a16:creationId xmlns:a16="http://schemas.microsoft.com/office/drawing/2014/main" id="{C87CB031-BEA3-336F-48A2-276EE1421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911" y="373601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</a:t>
            </a:r>
          </a:p>
        </p:txBody>
      </p:sp>
      <p:sp>
        <p:nvSpPr>
          <p:cNvPr id="51" name="Line 15">
            <a:extLst>
              <a:ext uri="{FF2B5EF4-FFF2-40B4-BE49-F238E27FC236}">
                <a16:creationId xmlns:a16="http://schemas.microsoft.com/office/drawing/2014/main" id="{86750873-187C-E75D-453C-31AC6C272B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9479" y="4078918"/>
            <a:ext cx="592932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C0A9393F-28F3-F0D2-C026-31AF29F6E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831" y="447896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num(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53" name="Line 17">
            <a:extLst>
              <a:ext uri="{FF2B5EF4-FFF2-40B4-BE49-F238E27FC236}">
                <a16:creationId xmlns:a16="http://schemas.microsoft.com/office/drawing/2014/main" id="{2E2E2DCC-1372-8E40-0906-FCAD7917D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6711" y="4078918"/>
            <a:ext cx="57150" cy="400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0EB4E717-7FD0-6140-3685-3D5F4AA27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439" y="4445882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print(‘2’)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}</a:t>
            </a:r>
          </a:p>
        </p:txBody>
      </p:sp>
      <p:sp>
        <p:nvSpPr>
          <p:cNvPr id="55" name="Line 19">
            <a:extLst>
              <a:ext uri="{FF2B5EF4-FFF2-40B4-BE49-F238E27FC236}">
                <a16:creationId xmlns:a16="http://schemas.microsoft.com/office/drawing/2014/main" id="{7D5C492C-2730-6C37-9363-B45C910F21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14011" y="4078918"/>
            <a:ext cx="5715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Line 21">
            <a:extLst>
              <a:ext uri="{FF2B5EF4-FFF2-40B4-BE49-F238E27FC236}">
                <a16:creationId xmlns:a16="http://schemas.microsoft.com/office/drawing/2014/main" id="{BEEC32A5-C0C8-B92E-9048-05746AA0E9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4061" y="4078918"/>
            <a:ext cx="28575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3364CA9D-790B-72D5-A09A-8C17F0AF5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149" y="442181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58" name="Line 23">
            <a:extLst>
              <a:ext uri="{FF2B5EF4-FFF2-40B4-BE49-F238E27FC236}">
                <a16:creationId xmlns:a16="http://schemas.microsoft.com/office/drawing/2014/main" id="{A761B131-2066-307E-F451-48A04486B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4111" y="4078918"/>
            <a:ext cx="16002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Rectangle 24">
            <a:extLst>
              <a:ext uri="{FF2B5EF4-FFF2-40B4-BE49-F238E27FC236}">
                <a16:creationId xmlns:a16="http://schemas.microsoft.com/office/drawing/2014/main" id="{7BB84608-7C03-A163-A4CA-DDAACAC02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561" y="442181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</a:t>
            </a:r>
          </a:p>
        </p:txBody>
      </p:sp>
      <p:sp>
        <p:nvSpPr>
          <p:cNvPr id="60" name="Line 25">
            <a:extLst>
              <a:ext uri="{FF2B5EF4-FFF2-40B4-BE49-F238E27FC236}">
                <a16:creationId xmlns:a16="http://schemas.microsoft.com/office/drawing/2014/main" id="{51D67C80-43AC-D78D-0CF4-C75578B713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3446" y="4785970"/>
            <a:ext cx="1211845" cy="48846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301E9B1E-D24E-D12F-5FBC-BBE7CD912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353" y="5280665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Arial" panose="020B0604020202020204"/>
              </a:rPr>
              <a:t>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um(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)</a:t>
            </a:r>
          </a:p>
        </p:txBody>
      </p:sp>
      <p:sp>
        <p:nvSpPr>
          <p:cNvPr id="62" name="Line 27">
            <a:extLst>
              <a:ext uri="{FF2B5EF4-FFF2-40B4-BE49-F238E27FC236}">
                <a16:creationId xmlns:a16="http://schemas.microsoft.com/office/drawing/2014/main" id="{87DBEF61-06A9-35A7-4FA5-009AEC4141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52146" y="4809804"/>
            <a:ext cx="261915" cy="397044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B77552AD-F776-E4DF-D5CA-CA60E58D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95" y="5253790"/>
            <a:ext cx="8973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{print(‘3’)}</a:t>
            </a:r>
          </a:p>
        </p:txBody>
      </p:sp>
      <p:sp>
        <p:nvSpPr>
          <p:cNvPr id="64" name="Rectangle 29">
            <a:extLst>
              <a:ext uri="{FF2B5EF4-FFF2-40B4-BE49-F238E27FC236}">
                <a16:creationId xmlns:a16="http://schemas.microsoft.com/office/drawing/2014/main" id="{A98B8D9D-C3D7-48C6-6BEE-3BA5C882F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367" y="5202067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{print(‘+’)}</a:t>
            </a:r>
          </a:p>
        </p:txBody>
      </p:sp>
      <p:sp>
        <p:nvSpPr>
          <p:cNvPr id="65" name="Line 32">
            <a:extLst>
              <a:ext uri="{FF2B5EF4-FFF2-40B4-BE49-F238E27FC236}">
                <a16:creationId xmlns:a16="http://schemas.microsoft.com/office/drawing/2014/main" id="{427573EF-0B88-9B38-5B19-C6F0D8A2F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9811" y="4078918"/>
            <a:ext cx="685800" cy="319255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Rectangle 34">
            <a:extLst>
              <a:ext uri="{FF2B5EF4-FFF2-40B4-BE49-F238E27FC236}">
                <a16:creationId xmlns:a16="http://schemas.microsoft.com/office/drawing/2014/main" id="{2E297ED0-5A39-7508-C217-2482D3951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9227" y="5164352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</a:t>
            </a:r>
          </a:p>
        </p:txBody>
      </p:sp>
      <p:sp>
        <p:nvSpPr>
          <p:cNvPr id="67" name="Line 35">
            <a:extLst>
              <a:ext uri="{FF2B5EF4-FFF2-40B4-BE49-F238E27FC236}">
                <a16:creationId xmlns:a16="http://schemas.microsoft.com/office/drawing/2014/main" id="{25670AF7-225D-4329-F5D5-2247BF2E2A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27035" y="4821866"/>
            <a:ext cx="30126" cy="42850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Line 36">
            <a:extLst>
              <a:ext uri="{FF2B5EF4-FFF2-40B4-BE49-F238E27FC236}">
                <a16:creationId xmlns:a16="http://schemas.microsoft.com/office/drawing/2014/main" id="{96CA4C1E-9B35-631C-CD70-80936EA851A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71461" y="4821868"/>
            <a:ext cx="228600" cy="3525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Rectangle 37">
            <a:extLst>
              <a:ext uri="{FF2B5EF4-FFF2-40B4-BE49-F238E27FC236}">
                <a16:creationId xmlns:a16="http://schemas.microsoft.com/office/drawing/2014/main" id="{1BE9B621-3279-B9C2-E77B-2EF82681F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3426" y="5199970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70" name="Line 42">
            <a:extLst>
              <a:ext uri="{FF2B5EF4-FFF2-40B4-BE49-F238E27FC236}">
                <a16:creationId xmlns:a16="http://schemas.microsoft.com/office/drawing/2014/main" id="{35961DAB-7BA7-0103-709E-65CDADD65E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96848" y="5585846"/>
            <a:ext cx="1462550" cy="45076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99A06E4B-18DB-E05A-052D-AD629FCFE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012" y="6030167"/>
            <a:ext cx="125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latin typeface="Arial" panose="020B0604020202020204"/>
              </a:rPr>
              <a:t>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um(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</a:rPr>
              <a:t>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)</a:t>
            </a:r>
          </a:p>
        </p:txBody>
      </p:sp>
      <p:sp>
        <p:nvSpPr>
          <p:cNvPr id="72" name="Line 44">
            <a:extLst>
              <a:ext uri="{FF2B5EF4-FFF2-40B4-BE49-F238E27FC236}">
                <a16:creationId xmlns:a16="http://schemas.microsoft.com/office/drawing/2014/main" id="{98954552-D532-DED9-BCF4-79DD53233D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7510" y="5585847"/>
            <a:ext cx="556459" cy="400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Rectangle 45">
            <a:extLst>
              <a:ext uri="{FF2B5EF4-FFF2-40B4-BE49-F238E27FC236}">
                <a16:creationId xmlns:a16="http://schemas.microsoft.com/office/drawing/2014/main" id="{198D9818-229E-4FBF-DD82-49E398587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2411" y="5979456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{print(‘5’)}</a:t>
            </a:r>
          </a:p>
        </p:txBody>
      </p:sp>
      <p:sp>
        <p:nvSpPr>
          <p:cNvPr id="74" name="Line 46">
            <a:extLst>
              <a:ext uri="{FF2B5EF4-FFF2-40B4-BE49-F238E27FC236}">
                <a16:creationId xmlns:a16="http://schemas.microsoft.com/office/drawing/2014/main" id="{8945FBDF-142B-82EE-8A89-6ACD9ABB70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2911" y="4821868"/>
            <a:ext cx="1371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Rectangle 47">
            <a:extLst>
              <a:ext uri="{FF2B5EF4-FFF2-40B4-BE49-F238E27FC236}">
                <a16:creationId xmlns:a16="http://schemas.microsoft.com/office/drawing/2014/main" id="{06C2AF9D-876D-977C-44F7-37FEC07D2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3061" y="516476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</a:t>
            </a:r>
          </a:p>
        </p:txBody>
      </p:sp>
      <p:sp>
        <p:nvSpPr>
          <p:cNvPr id="76" name="Rectangle 48">
            <a:extLst>
              <a:ext uri="{FF2B5EF4-FFF2-40B4-BE49-F238E27FC236}">
                <a16:creationId xmlns:a16="http://schemas.microsoft.com/office/drawing/2014/main" id="{49835A3E-A6ED-71A7-E541-F273D1751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7261" y="5963576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{print(‘-’)}</a:t>
            </a:r>
          </a:p>
        </p:txBody>
      </p:sp>
      <p:sp>
        <p:nvSpPr>
          <p:cNvPr id="77" name="Line 49">
            <a:extLst>
              <a:ext uri="{FF2B5EF4-FFF2-40B4-BE49-F238E27FC236}">
                <a16:creationId xmlns:a16="http://schemas.microsoft.com/office/drawing/2014/main" id="{57FB948D-C725-40EF-9A5A-9400955C76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28611" y="4821868"/>
            <a:ext cx="571500" cy="40005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Line 50">
            <a:extLst>
              <a:ext uri="{FF2B5EF4-FFF2-40B4-BE49-F238E27FC236}">
                <a16:creationId xmlns:a16="http://schemas.microsoft.com/office/drawing/2014/main" id="{F6E9E572-6B6E-E40D-A90D-2221D9D337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085961" y="5507668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Rectangle 51">
            <a:extLst>
              <a:ext uri="{FF2B5EF4-FFF2-40B4-BE49-F238E27FC236}">
                <a16:creationId xmlns:a16="http://schemas.microsoft.com/office/drawing/2014/main" id="{48A1AEBC-25D8-6535-DA5F-50B4C6F0E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3061" y="5918122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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8C48BB40-63E1-6163-EA05-78E0F0100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6756" y="4381209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M</a:t>
            </a:r>
          </a:p>
        </p:txBody>
      </p:sp>
      <p:sp>
        <p:nvSpPr>
          <p:cNvPr id="81" name="Line 35">
            <a:extLst>
              <a:ext uri="{FF2B5EF4-FFF2-40B4-BE49-F238E27FC236}">
                <a16:creationId xmlns:a16="http://schemas.microsoft.com/office/drawing/2014/main" id="{E1759EF6-D980-AE3E-E166-594AFC1A7E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56854" y="4806705"/>
            <a:ext cx="502655" cy="50201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" name="Rectangle 51">
            <a:extLst>
              <a:ext uri="{FF2B5EF4-FFF2-40B4-BE49-F238E27FC236}">
                <a16:creationId xmlns:a16="http://schemas.microsoft.com/office/drawing/2014/main" id="{B8C0DB45-7410-A25F-321A-52C19C1DD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009" y="5225580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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28A62B7F-D792-00E8-B1D7-2179B8088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9442027" y="4809804"/>
            <a:ext cx="40152" cy="422606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Rectangle 24">
            <a:extLst>
              <a:ext uri="{FF2B5EF4-FFF2-40B4-BE49-F238E27FC236}">
                <a16:creationId xmlns:a16="http://schemas.microsoft.com/office/drawing/2014/main" id="{CF079592-A3CB-0E83-F2BA-8FAFBC932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341" y="5194937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M</a:t>
            </a:r>
          </a:p>
        </p:txBody>
      </p:sp>
      <p:sp>
        <p:nvSpPr>
          <p:cNvPr id="85" name="Line 35">
            <a:extLst>
              <a:ext uri="{FF2B5EF4-FFF2-40B4-BE49-F238E27FC236}">
                <a16:creationId xmlns:a16="http://schemas.microsoft.com/office/drawing/2014/main" id="{CD748FC4-E07D-A251-24B1-3CF562852D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20032" y="5597950"/>
            <a:ext cx="519828" cy="41341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Rectangle 51">
            <a:extLst>
              <a:ext uri="{FF2B5EF4-FFF2-40B4-BE49-F238E27FC236}">
                <a16:creationId xmlns:a16="http://schemas.microsoft.com/office/drawing/2014/main" id="{63CCE0D4-241A-7F8C-7D4B-A737458A5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936" y="595259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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Line 27">
            <a:extLst>
              <a:ext uri="{FF2B5EF4-FFF2-40B4-BE49-F238E27FC236}">
                <a16:creationId xmlns:a16="http://schemas.microsoft.com/office/drawing/2014/main" id="{8BD1E76A-D309-042C-A777-F1C6C4E20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83115" y="5553796"/>
            <a:ext cx="6521" cy="482812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2548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D401F-9A77-44A4-873F-61EFA477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FA50D-6DED-4207-883E-B032188AC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28629"/>
          </a:xfrm>
        </p:spPr>
        <p:txBody>
          <a:bodyPr/>
          <a:lstStyle/>
          <a:p>
            <a:r>
              <a:rPr lang="zh-CN" altLang="en-US" dirty="0"/>
              <a:t>对继承属性的访问 </a:t>
            </a:r>
            <a:r>
              <a:rPr lang="en-US" altLang="zh-CN" dirty="0"/>
              <a:t>= </a:t>
            </a:r>
            <a:r>
              <a:rPr lang="zh-CN" altLang="en-US" dirty="0"/>
              <a:t>对语义栈中某个综合属性的访问</a:t>
            </a: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C8AE33-29B1-490C-91B8-DFB7C051736D}"/>
              </a:ext>
            </a:extLst>
          </p:cNvPr>
          <p:cNvSpPr txBox="1"/>
          <p:nvPr/>
        </p:nvSpPr>
        <p:spPr>
          <a:xfrm>
            <a:off x="833812" y="2269395"/>
            <a:ext cx="3361427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3333CC"/>
                </a:solidFill>
                <a:latin typeface="+mn-ea"/>
                <a:cs typeface="Times New Roman" pitchFamily="18" charset="0"/>
                <a:sym typeface="Symbol" pitchFamily="18" charset="2"/>
              </a:rPr>
              <a:t>A  X 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cs typeface="Times New Roman" pitchFamily="18" charset="0"/>
                <a:sym typeface="Symbol" pitchFamily="18" charset="2"/>
              </a:rPr>
              <a:t>Y.i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  =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cs typeface="Times New Roman" pitchFamily="18" charset="0"/>
              </a:rPr>
              <a:t>X.v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;}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Y</a:t>
            </a:r>
            <a:endParaRPr lang="en-US" altLang="zh-CN" sz="2400" dirty="0">
              <a:solidFill>
                <a:srgbClr val="FF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AD955C-AD90-4972-A59C-D0B807361CDC}"/>
              </a:ext>
            </a:extLst>
          </p:cNvPr>
          <p:cNvSpPr txBox="1"/>
          <p:nvPr/>
        </p:nvSpPr>
        <p:spPr>
          <a:xfrm>
            <a:off x="1969034" y="3051580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E7C7E"/>
                </a:solidFill>
                <a:latin typeface="微软雅黑" panose="020B0503020204020204" pitchFamily="34" charset="-122"/>
              </a:rPr>
              <a:t>复写规则 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B8491A6-724E-40DC-A7FC-2F9FD58B880D}"/>
              </a:ext>
            </a:extLst>
          </p:cNvPr>
          <p:cNvCxnSpPr/>
          <p:nvPr/>
        </p:nvCxnSpPr>
        <p:spPr bwMode="auto">
          <a:xfrm flipV="1">
            <a:off x="2615052" y="2769055"/>
            <a:ext cx="0" cy="282525"/>
          </a:xfrm>
          <a:prstGeom prst="straightConnector1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表格 11">
            <a:extLst>
              <a:ext uri="{FF2B5EF4-FFF2-40B4-BE49-F238E27FC236}">
                <a16:creationId xmlns:a16="http://schemas.microsoft.com/office/drawing/2014/main" id="{7DAA7233-E32D-4188-A2ED-A5B1C90FD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99351"/>
              </p:ext>
            </p:extLst>
          </p:nvPr>
        </p:nvGraphicFramePr>
        <p:xfrm>
          <a:off x="4436699" y="2207685"/>
          <a:ext cx="1800198" cy="1584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600066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600066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600066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</a:tblGrid>
              <a:tr h="3342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20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Y</a:t>
                      </a:r>
                      <a:endParaRPr lang="zh-CN" altLang="en-US" sz="2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20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342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X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 err="1">
                          <a:latin typeface="+mn-ea"/>
                          <a:ea typeface="+mn-ea"/>
                        </a:rPr>
                        <a:t>X.v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342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342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latin typeface="+mn-ea"/>
                          <a:ea typeface="+mn-ea"/>
                        </a:rPr>
                        <a:t>-</a:t>
                      </a:r>
                      <a:endParaRPr lang="zh-CN" altLang="en-US" sz="20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791185"/>
                  </a:ext>
                </a:extLst>
              </a:tr>
            </a:tbl>
          </a:graphicData>
        </a:graphic>
      </p:graphicFrame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D48CAB-EAAA-4BAD-ABFC-023567CC378B}"/>
              </a:ext>
            </a:extLst>
          </p:cNvPr>
          <p:cNvCxnSpPr/>
          <p:nvPr/>
        </p:nvCxnSpPr>
        <p:spPr bwMode="auto">
          <a:xfrm flipH="1">
            <a:off x="6249895" y="2787240"/>
            <a:ext cx="288032" cy="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8" name="表格 14">
            <a:extLst>
              <a:ext uri="{FF2B5EF4-FFF2-40B4-BE49-F238E27FC236}">
                <a16:creationId xmlns:a16="http://schemas.microsoft.com/office/drawing/2014/main" id="{628206AF-773B-44F3-AD1C-46CD5E163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09420"/>
              </p:ext>
            </p:extLst>
          </p:nvPr>
        </p:nvGraphicFramePr>
        <p:xfrm>
          <a:off x="219936" y="4292196"/>
          <a:ext cx="9381264" cy="20807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4893485">
                  <a:extLst>
                    <a:ext uri="{9D8B030D-6E8A-4147-A177-3AD203B41FA5}">
                      <a16:colId xmlns:a16="http://schemas.microsoft.com/office/drawing/2014/main" val="1793086499"/>
                    </a:ext>
                  </a:extLst>
                </a:gridCol>
                <a:gridCol w="4487779">
                  <a:extLst>
                    <a:ext uri="{9D8B030D-6E8A-4147-A177-3AD203B41FA5}">
                      <a16:colId xmlns:a16="http://schemas.microsoft.com/office/drawing/2014/main" val="3601090953"/>
                    </a:ext>
                  </a:extLst>
                </a:gridCol>
              </a:tblGrid>
              <a:tr h="617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L-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翻译模式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代码段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85665"/>
                  </a:ext>
                </a:extLst>
              </a:tr>
              <a:tr h="617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D→T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L.in</a:t>
                      </a:r>
                      <a:r>
                        <a:rPr lang="en-US" altLang="zh-C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T→int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int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T→real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=real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L→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.in = L.in</a:t>
                      </a:r>
                      <a:r>
                        <a:rPr lang="en-US" altLang="zh-C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id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id.entry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L.in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L→id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id.entry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L.in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}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l"/>
                      <a:endParaRPr lang="en-US" altLang="zh-CN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stack[top].type = int</a:t>
                      </a: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stack[top].type = real</a:t>
                      </a:r>
                    </a:p>
                    <a:p>
                      <a:pPr algn="l"/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(stack[top].entry, stack[top-3].type)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(stack[top].entry, stack[top-1].type)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792203"/>
                  </a:ext>
                </a:extLst>
              </a:tr>
            </a:tbl>
          </a:graphicData>
        </a:graphic>
      </p:graphicFrame>
      <p:sp>
        <p:nvSpPr>
          <p:cNvPr id="19" name="内容占位符 1">
            <a:extLst>
              <a:ext uri="{FF2B5EF4-FFF2-40B4-BE49-F238E27FC236}">
                <a16:creationId xmlns:a16="http://schemas.microsoft.com/office/drawing/2014/main" id="{74774D29-1553-4D59-BAB8-1AA9D8B4885F}"/>
              </a:ext>
            </a:extLst>
          </p:cNvPr>
          <p:cNvSpPr txBox="1">
            <a:spLocks/>
          </p:cNvSpPr>
          <p:nvPr/>
        </p:nvSpPr>
        <p:spPr>
          <a:xfrm>
            <a:off x="590330" y="3611223"/>
            <a:ext cx="3361426" cy="393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a,b,c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0" name="表格 11">
            <a:extLst>
              <a:ext uri="{FF2B5EF4-FFF2-40B4-BE49-F238E27FC236}">
                <a16:creationId xmlns:a16="http://schemas.microsoft.com/office/drawing/2014/main" id="{A85B527C-7950-4AAD-BF3C-3F8DC3844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440698"/>
              </p:ext>
            </p:extLst>
          </p:nvPr>
        </p:nvGraphicFramePr>
        <p:xfrm>
          <a:off x="7641719" y="1593190"/>
          <a:ext cx="4113773" cy="221495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531483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152540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1028444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1028444">
                  <a:extLst>
                    <a:ext uri="{9D8B030D-6E8A-4147-A177-3AD203B41FA5}">
                      <a16:colId xmlns:a16="http://schemas.microsoft.com/office/drawing/2014/main" val="2186810127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+mn-lt"/>
                        </a:rPr>
                        <a:t>L→id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a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+mn-lt"/>
                        </a:rPr>
                        <a:t>T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+mn-lt"/>
                          <a:ea typeface="宋体"/>
                          <a:cs typeface="+mn-cs"/>
                        </a:rPr>
                        <a:t>→int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lt"/>
                        </a:rPr>
                        <a:t>int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0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#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949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6443B81-95BF-47BE-AC0C-072FAE03361C}"/>
              </a:ext>
            </a:extLst>
          </p:cNvPr>
          <p:cNvSpPr txBox="1"/>
          <p:nvPr/>
        </p:nvSpPr>
        <p:spPr>
          <a:xfrm>
            <a:off x="9883427" y="3792645"/>
            <a:ext cx="71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585011-8C08-49D1-A6DB-EAEFF73EBC32}"/>
              </a:ext>
            </a:extLst>
          </p:cNvPr>
          <p:cNvSpPr txBox="1"/>
          <p:nvPr/>
        </p:nvSpPr>
        <p:spPr>
          <a:xfrm>
            <a:off x="10948122" y="3784302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type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2BBBCC6-3577-4AA6-93D2-D40C5D430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79857"/>
              </p:ext>
            </p:extLst>
          </p:nvPr>
        </p:nvGraphicFramePr>
        <p:xfrm>
          <a:off x="10087192" y="4623788"/>
          <a:ext cx="1884872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42436">
                  <a:extLst>
                    <a:ext uri="{9D8B030D-6E8A-4147-A177-3AD203B41FA5}">
                      <a16:colId xmlns:a16="http://schemas.microsoft.com/office/drawing/2014/main" val="2990502115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3866107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34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7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0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5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944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FEDE7-BFB4-4D93-9D40-AE9D9369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23D1-9A45-48F4-9E07-BD00644E1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lnSpcReduction="10000"/>
          </a:bodyPr>
          <a:lstStyle/>
          <a:p>
            <a:r>
              <a:rPr kumimoji="0"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综合属性值在语义栈中的位置不能确定的情形</a:t>
            </a:r>
            <a:endParaRPr kumimoji="0"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EFD3446-A7FF-4FE1-BB20-A708E8A2F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718775"/>
              </p:ext>
            </p:extLst>
          </p:nvPr>
        </p:nvGraphicFramePr>
        <p:xfrm>
          <a:off x="1371600" y="1721401"/>
          <a:ext cx="5360640" cy="164816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820595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540045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1771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190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S→aAC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S→bABC</a:t>
                      </a:r>
                      <a:endParaRPr lang="en-US" altLang="zh-CN" sz="2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C→c</a:t>
                      </a:r>
                      <a:endParaRPr lang="en-US" altLang="zh-CN" sz="2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latin typeface="+mn-ea"/>
                          <a:ea typeface="+mn-ea"/>
                        </a:rPr>
                        <a:t>C.i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 = A.s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200" dirty="0" err="1">
                          <a:latin typeface="+mn-ea"/>
                          <a:ea typeface="+mn-ea"/>
                        </a:rPr>
                        <a:t>C.i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 = A.s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C.s=g(</a:t>
                      </a:r>
                      <a:r>
                        <a:rPr lang="en-US" altLang="zh-CN" sz="2200" dirty="0" err="1">
                          <a:latin typeface="+mn-ea"/>
                          <a:ea typeface="+mn-ea"/>
                        </a:rPr>
                        <a:t>C.i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C6550B5-922B-4EEF-B58B-B53F2DFDB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161770"/>
              </p:ext>
            </p:extLst>
          </p:nvPr>
        </p:nvGraphicFramePr>
        <p:xfrm>
          <a:off x="1455821" y="4377682"/>
          <a:ext cx="5276419" cy="1889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761248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515171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1771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190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S→aAC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S→bAB</a:t>
                      </a:r>
                      <a:r>
                        <a:rPr lang="en-US" altLang="zh-CN" sz="22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</a:t>
                      </a: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endParaRPr lang="en-US" altLang="zh-CN" sz="2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C→c</a:t>
                      </a:r>
                      <a:endParaRPr lang="en-US" altLang="zh-CN" sz="2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M→</a:t>
                      </a:r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Ɛ</a:t>
                      </a:r>
                      <a:endParaRPr lang="en-US" altLang="zh-CN" sz="22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latin typeface="+mn-ea"/>
                          <a:ea typeface="+mn-ea"/>
                        </a:rPr>
                        <a:t>C.i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 = A.s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2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M.i</a:t>
                      </a:r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=A.s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200" dirty="0" err="1">
                          <a:latin typeface="+mn-ea"/>
                          <a:ea typeface="+mn-ea"/>
                        </a:rPr>
                        <a:t>C.i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M.s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C.s=g(</a:t>
                      </a:r>
                      <a:r>
                        <a:rPr lang="en-US" altLang="zh-CN" sz="2200" dirty="0" err="1">
                          <a:latin typeface="+mn-ea"/>
                          <a:ea typeface="+mn-ea"/>
                        </a:rPr>
                        <a:t>C.i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M.s=</a:t>
                      </a:r>
                      <a:r>
                        <a:rPr lang="en-US" altLang="zh-CN" sz="22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M.i</a:t>
                      </a:r>
                      <a:endParaRPr lang="en-US" altLang="zh-CN" sz="22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89EC10E-7EBD-4AE8-BFC8-9F2DF0364AA5}"/>
              </a:ext>
            </a:extLst>
          </p:cNvPr>
          <p:cNvSpPr txBox="1"/>
          <p:nvPr/>
        </p:nvSpPr>
        <p:spPr>
          <a:xfrm>
            <a:off x="4326685" y="3620683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引入非终结符</a:t>
            </a:r>
            <a:r>
              <a:rPr kumimoji="1"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M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7D763980-1215-4405-88F7-808D918BF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0923"/>
              </p:ext>
            </p:extLst>
          </p:nvPr>
        </p:nvGraphicFramePr>
        <p:xfrm>
          <a:off x="7734979" y="4690508"/>
          <a:ext cx="241601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05338">
                  <a:extLst>
                    <a:ext uri="{9D8B030D-6E8A-4147-A177-3AD203B41FA5}">
                      <a16:colId xmlns:a16="http://schemas.microsoft.com/office/drawing/2014/main" val="2749705506"/>
                    </a:ext>
                  </a:extLst>
                </a:gridCol>
                <a:gridCol w="805338">
                  <a:extLst>
                    <a:ext uri="{9D8B030D-6E8A-4147-A177-3AD203B41FA5}">
                      <a16:colId xmlns:a16="http://schemas.microsoft.com/office/drawing/2014/main" val="492812770"/>
                    </a:ext>
                  </a:extLst>
                </a:gridCol>
                <a:gridCol w="805338">
                  <a:extLst>
                    <a:ext uri="{9D8B030D-6E8A-4147-A177-3AD203B41FA5}">
                      <a16:colId xmlns:a16="http://schemas.microsoft.com/office/drawing/2014/main" val="2755988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723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A/M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42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23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#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8149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308BB123-60DE-4CBE-A3EF-53D37B08E0B6}"/>
              </a:ext>
            </a:extLst>
          </p:cNvPr>
          <p:cNvSpPr txBox="1"/>
          <p:nvPr/>
        </p:nvSpPr>
        <p:spPr>
          <a:xfrm>
            <a:off x="10972049" y="506246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C.i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3C5C7F6-605F-417B-861B-938157A6B364}"/>
              </a:ext>
            </a:extLst>
          </p:cNvPr>
          <p:cNvCxnSpPr>
            <a:cxnSpLocks/>
          </p:cNvCxnSpPr>
          <p:nvPr/>
        </p:nvCxnSpPr>
        <p:spPr>
          <a:xfrm>
            <a:off x="10150993" y="5247132"/>
            <a:ext cx="82105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F8D66F9-52D8-4C1E-A8AB-8B169170FD75}"/>
              </a:ext>
            </a:extLst>
          </p:cNvPr>
          <p:cNvSpPr/>
          <p:nvPr/>
        </p:nvSpPr>
        <p:spPr bwMode="auto">
          <a:xfrm>
            <a:off x="3599892" y="3644391"/>
            <a:ext cx="538971" cy="55042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525E9A-6BAD-C791-43B8-70146519F811}"/>
              </a:ext>
            </a:extLst>
          </p:cNvPr>
          <p:cNvSpPr txBox="1"/>
          <p:nvPr/>
        </p:nvSpPr>
        <p:spPr>
          <a:xfrm>
            <a:off x="9340029" y="1323521"/>
            <a:ext cx="249140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3522F7-3973-10C6-17B8-1F2426E94658}"/>
              </a:ext>
            </a:extLst>
          </p:cNvPr>
          <p:cNvSpPr txBox="1"/>
          <p:nvPr/>
        </p:nvSpPr>
        <p:spPr>
          <a:xfrm>
            <a:off x="8253176" y="2116723"/>
            <a:ext cx="249140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5A5BC9-C222-DE8D-430B-0A3C629FFD42}"/>
              </a:ext>
            </a:extLst>
          </p:cNvPr>
          <p:cNvSpPr txBox="1"/>
          <p:nvPr/>
        </p:nvSpPr>
        <p:spPr>
          <a:xfrm>
            <a:off x="8677555" y="2116723"/>
            <a:ext cx="249140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7F9B07-D8BC-C41C-07F2-EE00D4A3B7A4}"/>
              </a:ext>
            </a:extLst>
          </p:cNvPr>
          <p:cNvSpPr txBox="1"/>
          <p:nvPr/>
        </p:nvSpPr>
        <p:spPr>
          <a:xfrm>
            <a:off x="10351033" y="2116723"/>
            <a:ext cx="249140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A38302-9A94-9F4A-05C9-F0C30DD22D02}"/>
              </a:ext>
            </a:extLst>
          </p:cNvPr>
          <p:cNvSpPr txBox="1"/>
          <p:nvPr/>
        </p:nvSpPr>
        <p:spPr>
          <a:xfrm>
            <a:off x="8959266" y="2116723"/>
            <a:ext cx="249141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C0B9DB-2663-70E2-DBE6-5EC9FF2DF0DE}"/>
              </a:ext>
            </a:extLst>
          </p:cNvPr>
          <p:cNvSpPr txBox="1"/>
          <p:nvPr/>
        </p:nvSpPr>
        <p:spPr>
          <a:xfrm>
            <a:off x="10169098" y="2116723"/>
            <a:ext cx="249141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BA761D5-792F-FCF2-87B8-F6947F0D616D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8377746" y="1662075"/>
            <a:ext cx="1086853" cy="454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3E1239B-B61D-D56C-5856-DF51D0BF0BCA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8802125" y="1662075"/>
            <a:ext cx="662474" cy="454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91191AB-DECE-A13B-7445-9D9DFE07D7EA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9464599" y="1662075"/>
            <a:ext cx="1011004" cy="454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3314C5B9-9097-0760-0611-D9C565585B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88753" y="1850361"/>
            <a:ext cx="12700" cy="1209832"/>
          </a:xfrm>
          <a:prstGeom prst="curvedConnector3">
            <a:avLst>
              <a:gd name="adj1" fmla="val 1800000"/>
            </a:avLst>
          </a:prstGeom>
          <a:ln w="12700">
            <a:solidFill>
              <a:srgbClr val="0E7C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7D50D45-C4F3-F690-DA0D-B0BACBEB8F95}"/>
              </a:ext>
            </a:extLst>
          </p:cNvPr>
          <p:cNvSpPr txBox="1"/>
          <p:nvPr/>
        </p:nvSpPr>
        <p:spPr>
          <a:xfrm>
            <a:off x="9502008" y="2116723"/>
            <a:ext cx="249140" cy="33855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3C1BBD3-FF44-1E87-0B59-75D628710B0A}"/>
              </a:ext>
            </a:extLst>
          </p:cNvPr>
          <p:cNvCxnSpPr>
            <a:cxnSpLocks/>
            <a:stCxn id="7" idx="2"/>
            <a:endCxn id="38" idx="0"/>
          </p:cNvCxnSpPr>
          <p:nvPr/>
        </p:nvCxnSpPr>
        <p:spPr>
          <a:xfrm>
            <a:off x="9464599" y="1662075"/>
            <a:ext cx="161979" cy="454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940CF90-E3EE-1C6C-84CB-4E32D4B62B80}"/>
              </a:ext>
            </a:extLst>
          </p:cNvPr>
          <p:cNvGrpSpPr/>
          <p:nvPr/>
        </p:nvGrpSpPr>
        <p:grpSpPr>
          <a:xfrm>
            <a:off x="8249164" y="2967845"/>
            <a:ext cx="3309250" cy="1131756"/>
            <a:chOff x="8249164" y="2919717"/>
            <a:chExt cx="3309250" cy="1131756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5E7099F-0FCE-7762-3D72-95D7C8494148}"/>
                </a:ext>
              </a:extLst>
            </p:cNvPr>
            <p:cNvSpPr txBox="1"/>
            <p:nvPr/>
          </p:nvSpPr>
          <p:spPr>
            <a:xfrm>
              <a:off x="9336017" y="2919717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CBB7D6B-433D-948A-3B6A-3EFB02FC4958}"/>
                </a:ext>
              </a:extLst>
            </p:cNvPr>
            <p:cNvSpPr txBox="1"/>
            <p:nvPr/>
          </p:nvSpPr>
          <p:spPr>
            <a:xfrm>
              <a:off x="8249164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</a:t>
              </a:r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180209-A0A5-D7A3-939F-DC2740F4561C}"/>
                </a:ext>
              </a:extLst>
            </p:cNvPr>
            <p:cNvSpPr txBox="1"/>
            <p:nvPr/>
          </p:nvSpPr>
          <p:spPr>
            <a:xfrm>
              <a:off x="8673543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</a:t>
              </a:r>
              <a:endParaRPr lang="zh-CN" altLang="en-US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0FF66FF-A72A-D498-4913-C78E590746D8}"/>
                </a:ext>
              </a:extLst>
            </p:cNvPr>
            <p:cNvSpPr txBox="1"/>
            <p:nvPr/>
          </p:nvSpPr>
          <p:spPr>
            <a:xfrm>
              <a:off x="11309274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19256F1-F557-AFE8-6BC3-718C6A99D81B}"/>
                </a:ext>
              </a:extLst>
            </p:cNvPr>
            <p:cNvSpPr txBox="1"/>
            <p:nvPr/>
          </p:nvSpPr>
          <p:spPr>
            <a:xfrm>
              <a:off x="8955254" y="3712919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.s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8014A97-220D-81F0-A4D4-039B33BC918D}"/>
                </a:ext>
              </a:extLst>
            </p:cNvPr>
            <p:cNvSpPr txBox="1"/>
            <p:nvPr/>
          </p:nvSpPr>
          <p:spPr>
            <a:xfrm>
              <a:off x="11074179" y="3712919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</a:t>
              </a:r>
              <a:r>
                <a:rPr kumimoji="0" lang="en-US" altLang="zh-CN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ADED73E-FED7-3A6B-231A-AC1B92F4F573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 flipH="1">
              <a:off x="8373734" y="3258271"/>
              <a:ext cx="1086853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945B4F5-C9EE-BF97-F4EE-68B04D7F50DE}"/>
                </a:ext>
              </a:extLst>
            </p:cNvPr>
            <p:cNvCxnSpPr>
              <a:cxnSpLocks/>
              <a:stCxn id="43" idx="2"/>
              <a:endCxn id="45" idx="0"/>
            </p:cNvCxnSpPr>
            <p:nvPr/>
          </p:nvCxnSpPr>
          <p:spPr>
            <a:xfrm flipH="1">
              <a:off x="8798113" y="3258271"/>
              <a:ext cx="662474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1B948D7-ED28-9568-0FFF-EB1AEE24DEB5}"/>
                </a:ext>
              </a:extLst>
            </p:cNvPr>
            <p:cNvCxnSpPr>
              <a:cxnSpLocks/>
              <a:stCxn id="43" idx="2"/>
              <a:endCxn id="46" idx="0"/>
            </p:cNvCxnSpPr>
            <p:nvPr/>
          </p:nvCxnSpPr>
          <p:spPr>
            <a:xfrm>
              <a:off x="9460587" y="3258271"/>
              <a:ext cx="1973257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曲线 51">
              <a:extLst>
                <a:ext uri="{FF2B5EF4-FFF2-40B4-BE49-F238E27FC236}">
                  <a16:creationId xmlns:a16="http://schemas.microsoft.com/office/drawing/2014/main" id="{F3A03C2E-6056-02C8-2BAA-1414FF5C3F57}"/>
                </a:ext>
              </a:extLst>
            </p:cNvPr>
            <p:cNvCxnSpPr>
              <a:cxnSpLocks/>
              <a:stCxn id="47" idx="2"/>
              <a:endCxn id="57" idx="2"/>
            </p:cNvCxnSpPr>
            <p:nvPr/>
          </p:nvCxnSpPr>
          <p:spPr>
            <a:xfrm rot="5400000" flipH="1" flipV="1">
              <a:off x="9598028" y="3516585"/>
              <a:ext cx="16685" cy="1053092"/>
            </a:xfrm>
            <a:prstGeom prst="curvedConnector3">
              <a:avLst>
                <a:gd name="adj1" fmla="val -1370093"/>
              </a:avLst>
            </a:prstGeom>
            <a:ln w="12700">
              <a:solidFill>
                <a:srgbClr val="0E7C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8E71089-8FF4-BAD1-9A3B-B727940FC9EF}"/>
                </a:ext>
              </a:extLst>
            </p:cNvPr>
            <p:cNvSpPr txBox="1"/>
            <p:nvPr/>
          </p:nvSpPr>
          <p:spPr>
            <a:xfrm>
              <a:off x="9497996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B</a:t>
              </a:r>
              <a:endParaRPr lang="zh-CN" altLang="en-US" dirty="0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8FD696F4-DCB4-192A-6B02-B81764C756DC}"/>
                </a:ext>
              </a:extLst>
            </p:cNvPr>
            <p:cNvCxnSpPr>
              <a:cxnSpLocks/>
              <a:stCxn id="43" idx="2"/>
              <a:endCxn id="53" idx="0"/>
            </p:cNvCxnSpPr>
            <p:nvPr/>
          </p:nvCxnSpPr>
          <p:spPr>
            <a:xfrm>
              <a:off x="9460587" y="3258271"/>
              <a:ext cx="161979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28617EE-5636-9BED-54C8-DAAB6CB16A4A}"/>
                </a:ext>
              </a:extLst>
            </p:cNvPr>
            <p:cNvSpPr txBox="1"/>
            <p:nvPr/>
          </p:nvSpPr>
          <p:spPr>
            <a:xfrm>
              <a:off x="10226594" y="3709744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99F4D0-8CA9-94F3-A34B-2BDA589829FC}"/>
                </a:ext>
              </a:extLst>
            </p:cNvPr>
            <p:cNvSpPr txBox="1"/>
            <p:nvPr/>
          </p:nvSpPr>
          <p:spPr>
            <a:xfrm>
              <a:off x="10562916" y="3694133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.s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B991F88-E3CB-DB29-4EF2-1509220B0419}"/>
                </a:ext>
              </a:extLst>
            </p:cNvPr>
            <p:cNvSpPr txBox="1"/>
            <p:nvPr/>
          </p:nvSpPr>
          <p:spPr>
            <a:xfrm>
              <a:off x="10008346" y="3696234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</a:t>
              </a:r>
              <a:r>
                <a:rPr kumimoji="0" lang="en-US" altLang="zh-CN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60" name="连接符: 曲线 59">
              <a:extLst>
                <a:ext uri="{FF2B5EF4-FFF2-40B4-BE49-F238E27FC236}">
                  <a16:creationId xmlns:a16="http://schemas.microsoft.com/office/drawing/2014/main" id="{CB7F80AC-CC83-086F-A37F-32582319EB14}"/>
                </a:ext>
              </a:extLst>
            </p:cNvPr>
            <p:cNvCxnSpPr>
              <a:cxnSpLocks/>
              <a:stCxn id="57" idx="0"/>
              <a:endCxn id="56" idx="0"/>
            </p:cNvCxnSpPr>
            <p:nvPr/>
          </p:nvCxnSpPr>
          <p:spPr>
            <a:xfrm rot="5400000" flipH="1" flipV="1">
              <a:off x="10409152" y="3417899"/>
              <a:ext cx="2101" cy="554570"/>
            </a:xfrm>
            <a:prstGeom prst="curvedConnector3">
              <a:avLst>
                <a:gd name="adj1" fmla="val 10980533"/>
              </a:avLst>
            </a:prstGeom>
            <a:ln w="12700">
              <a:solidFill>
                <a:srgbClr val="0E7C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曲线 62">
              <a:extLst>
                <a:ext uri="{FF2B5EF4-FFF2-40B4-BE49-F238E27FC236}">
                  <a16:creationId xmlns:a16="http://schemas.microsoft.com/office/drawing/2014/main" id="{BFD85924-0FE4-BF84-1DE3-4C4B2A3B4705}"/>
                </a:ext>
              </a:extLst>
            </p:cNvPr>
            <p:cNvCxnSpPr>
              <a:cxnSpLocks/>
              <a:stCxn id="56" idx="2"/>
              <a:endCxn id="48" idx="2"/>
            </p:cNvCxnSpPr>
            <p:nvPr/>
          </p:nvCxnSpPr>
          <p:spPr>
            <a:xfrm rot="16200000" flipH="1">
              <a:off x="10933725" y="3786448"/>
              <a:ext cx="18786" cy="511263"/>
            </a:xfrm>
            <a:prstGeom prst="curvedConnector3">
              <a:avLst>
                <a:gd name="adj1" fmla="val 1316864"/>
              </a:avLst>
            </a:prstGeom>
            <a:ln w="12700">
              <a:solidFill>
                <a:srgbClr val="0E7C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4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D8639-1177-421D-A462-4BECB4C9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42252-D0B8-47B6-8AD9-0A084228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模拟继承属性的计算</a:t>
            </a:r>
            <a:r>
              <a:rPr lang="en-US" altLang="zh-CN" dirty="0"/>
              <a:t>(</a:t>
            </a:r>
            <a:r>
              <a:rPr lang="zh-CN" altLang="en-US" dirty="0"/>
              <a:t>继承属性不是复写值 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969424-D1CB-4227-81E4-6E5BC7F3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851360"/>
              </p:ext>
            </p:extLst>
          </p:nvPr>
        </p:nvGraphicFramePr>
        <p:xfrm>
          <a:off x="2837115" y="2019092"/>
          <a:ext cx="4824536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638522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186014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1771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7366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</a:rPr>
                        <a:t>S→aAC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</a:rPr>
                        <a:t>C→c</a:t>
                      </a:r>
                      <a:endParaRPr lang="en-US" altLang="zh-CN" sz="2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/>
                        <a:t>C.i</a:t>
                      </a:r>
                      <a:r>
                        <a:rPr lang="en-US" altLang="zh-CN" sz="2200" dirty="0"/>
                        <a:t> = </a:t>
                      </a:r>
                      <a:r>
                        <a:rPr lang="en-US" altLang="zh-CN" sz="2200" i="1" dirty="0"/>
                        <a:t>f</a:t>
                      </a:r>
                      <a:r>
                        <a:rPr lang="en-US" altLang="zh-CN" sz="2200" dirty="0"/>
                        <a:t>(A.s)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/>
                        <a:t>C.s=g(</a:t>
                      </a:r>
                      <a:r>
                        <a:rPr lang="en-US" altLang="zh-CN" sz="2200" dirty="0" err="1"/>
                        <a:t>C.i</a:t>
                      </a:r>
                      <a:r>
                        <a:rPr lang="en-US" altLang="zh-CN" sz="22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6A7550-D15C-4C2F-B7B2-35AB09F76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66476"/>
              </p:ext>
            </p:extLst>
          </p:nvPr>
        </p:nvGraphicFramePr>
        <p:xfrm>
          <a:off x="2837115" y="4084555"/>
          <a:ext cx="4824536" cy="164816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638522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186014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1771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r>
                        <a:rPr lang="zh-CN" altLang="en-US" sz="24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190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</a:rPr>
                        <a:t>S→aA</a:t>
                      </a:r>
                      <a:r>
                        <a:rPr lang="en-US" altLang="zh-CN" sz="2200" dirty="0" err="1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en-US" altLang="zh-CN" sz="22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chemeClr val="tx1"/>
                          </a:solidFill>
                        </a:rPr>
                        <a:t>C→c</a:t>
                      </a:r>
                      <a:endParaRPr lang="en-US" altLang="zh-CN" sz="2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200" dirty="0">
                          <a:solidFill>
                            <a:srgbClr val="FF0000"/>
                          </a:solidFill>
                        </a:rPr>
                        <a:t>M→</a:t>
                      </a:r>
                      <a:r>
                        <a:rPr lang="en-US" altLang="zh-CN" sz="2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Ɛ</a:t>
                      </a:r>
                      <a:endParaRPr lang="en-US" altLang="zh-CN" sz="2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 err="1">
                          <a:solidFill>
                            <a:srgbClr val="FF0000"/>
                          </a:solidFill>
                        </a:rPr>
                        <a:t>M.i</a:t>
                      </a:r>
                      <a:r>
                        <a:rPr lang="en-US" altLang="zh-CN" sz="2200" dirty="0">
                          <a:solidFill>
                            <a:srgbClr val="FF0000"/>
                          </a:solidFill>
                        </a:rPr>
                        <a:t> = A.s</a:t>
                      </a:r>
                      <a:r>
                        <a:rPr lang="en-US" altLang="zh-CN" sz="2200" dirty="0"/>
                        <a:t>, </a:t>
                      </a:r>
                      <a:r>
                        <a:rPr lang="en-US" altLang="zh-CN" sz="2200" dirty="0" err="1"/>
                        <a:t>C.i</a:t>
                      </a:r>
                      <a:r>
                        <a:rPr lang="en-US" altLang="zh-CN" sz="2200" dirty="0"/>
                        <a:t>=M.s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/>
                        <a:t>C.s=g(</a:t>
                      </a:r>
                      <a:r>
                        <a:rPr lang="en-US" altLang="zh-CN" sz="2200" dirty="0" err="1"/>
                        <a:t>C.i</a:t>
                      </a:r>
                      <a:r>
                        <a:rPr lang="en-US" altLang="zh-CN" sz="2200" dirty="0"/>
                        <a:t>)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200" dirty="0">
                          <a:solidFill>
                            <a:srgbClr val="FF0000"/>
                          </a:solidFill>
                        </a:rPr>
                        <a:t>M.s=</a:t>
                      </a:r>
                      <a:r>
                        <a:rPr lang="en-US" altLang="zh-CN" sz="2200" i="1" dirty="0"/>
                        <a:t>f</a:t>
                      </a:r>
                      <a:r>
                        <a:rPr lang="en-US" altLang="zh-CN" sz="2200" dirty="0"/>
                        <a:t>(</a:t>
                      </a:r>
                      <a:r>
                        <a:rPr lang="en-US" altLang="zh-CN" sz="2200" dirty="0" err="1"/>
                        <a:t>M.i</a:t>
                      </a:r>
                      <a:r>
                        <a:rPr lang="en-US" altLang="zh-CN" sz="2200" dirty="0"/>
                        <a:t>)</a:t>
                      </a:r>
                      <a:endParaRPr lang="en-US" altLang="zh-CN" sz="2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7" name="箭头: 下 6">
            <a:extLst>
              <a:ext uri="{FF2B5EF4-FFF2-40B4-BE49-F238E27FC236}">
                <a16:creationId xmlns:a16="http://schemas.microsoft.com/office/drawing/2014/main" id="{0CD5F544-385D-4907-9F4C-1B06675F7A82}"/>
              </a:ext>
            </a:extLst>
          </p:cNvPr>
          <p:cNvSpPr/>
          <p:nvPr/>
        </p:nvSpPr>
        <p:spPr bwMode="auto">
          <a:xfrm>
            <a:off x="4528751" y="3429000"/>
            <a:ext cx="584670" cy="55042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BC5EFA-788E-4952-A95A-BC6441ADD8AC}"/>
              </a:ext>
            </a:extLst>
          </p:cNvPr>
          <p:cNvSpPr txBox="1"/>
          <p:nvPr/>
        </p:nvSpPr>
        <p:spPr>
          <a:xfrm>
            <a:off x="5248831" y="3534128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引入非终结符</a:t>
            </a:r>
            <a:r>
              <a:rPr kumimoji="1"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M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BB57EA0-80A5-A402-C604-BC309D7C3C19}"/>
              </a:ext>
            </a:extLst>
          </p:cNvPr>
          <p:cNvGrpSpPr/>
          <p:nvPr/>
        </p:nvGrpSpPr>
        <p:grpSpPr>
          <a:xfrm>
            <a:off x="8356319" y="3623627"/>
            <a:ext cx="3309250" cy="1131756"/>
            <a:chOff x="8249164" y="2919717"/>
            <a:chExt cx="3309250" cy="113175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FE15AB0-7E3F-5BB2-23EF-4D085F104C6C}"/>
                </a:ext>
              </a:extLst>
            </p:cNvPr>
            <p:cNvSpPr txBox="1"/>
            <p:nvPr/>
          </p:nvSpPr>
          <p:spPr>
            <a:xfrm>
              <a:off x="9336017" y="2919717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CF540C1-6A63-D57C-B506-AC9352170C16}"/>
                </a:ext>
              </a:extLst>
            </p:cNvPr>
            <p:cNvSpPr txBox="1"/>
            <p:nvPr/>
          </p:nvSpPr>
          <p:spPr>
            <a:xfrm>
              <a:off x="8249164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7C2851B-F5E0-2EC0-20BE-EAA0CE2BA64A}"/>
                </a:ext>
              </a:extLst>
            </p:cNvPr>
            <p:cNvSpPr txBox="1"/>
            <p:nvPr/>
          </p:nvSpPr>
          <p:spPr>
            <a:xfrm>
              <a:off x="8673543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AF6603E-DE38-DB83-4C42-BF3112555515}"/>
                </a:ext>
              </a:extLst>
            </p:cNvPr>
            <p:cNvSpPr txBox="1"/>
            <p:nvPr/>
          </p:nvSpPr>
          <p:spPr>
            <a:xfrm>
              <a:off x="11309274" y="3712919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91581C-F627-E567-8381-26A02B58460B}"/>
                </a:ext>
              </a:extLst>
            </p:cNvPr>
            <p:cNvSpPr txBox="1"/>
            <p:nvPr/>
          </p:nvSpPr>
          <p:spPr>
            <a:xfrm>
              <a:off x="8955254" y="3712919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.s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0224A9E-9BC3-5F3D-5C42-8559CC70099C}"/>
                </a:ext>
              </a:extLst>
            </p:cNvPr>
            <p:cNvSpPr txBox="1"/>
            <p:nvPr/>
          </p:nvSpPr>
          <p:spPr>
            <a:xfrm>
              <a:off x="11074179" y="3712919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</a:t>
              </a:r>
              <a:r>
                <a:rPr kumimoji="0" lang="en-US" altLang="zh-CN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9F604F-3A6D-8D57-8053-0540DDDA8D80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8373734" y="3258271"/>
              <a:ext cx="1086853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E594945-AEE6-38F4-D770-1B4514860424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 flipH="1">
              <a:off x="8798113" y="3258271"/>
              <a:ext cx="662474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A4554BD-36BF-05EE-428D-F9BDF4A6DEC6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>
              <a:off x="9460587" y="3258271"/>
              <a:ext cx="1973257" cy="4546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FB9A4D8C-3721-E112-FE91-C551259350B4}"/>
                </a:ext>
              </a:extLst>
            </p:cNvPr>
            <p:cNvCxnSpPr>
              <a:cxnSpLocks/>
              <a:stCxn id="25" idx="2"/>
              <a:endCxn id="35" idx="2"/>
            </p:cNvCxnSpPr>
            <p:nvPr/>
          </p:nvCxnSpPr>
          <p:spPr>
            <a:xfrm rot="5400000" flipH="1" flipV="1">
              <a:off x="9598028" y="3516585"/>
              <a:ext cx="16685" cy="1053092"/>
            </a:xfrm>
            <a:prstGeom prst="curvedConnector3">
              <a:avLst>
                <a:gd name="adj1" fmla="val -1370093"/>
              </a:avLst>
            </a:prstGeom>
            <a:ln w="12700">
              <a:solidFill>
                <a:srgbClr val="0E7C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9DDCB06-DBA2-6C64-F646-5C70401ADCDA}"/>
                </a:ext>
              </a:extLst>
            </p:cNvPr>
            <p:cNvSpPr txBox="1"/>
            <p:nvPr/>
          </p:nvSpPr>
          <p:spPr>
            <a:xfrm>
              <a:off x="10226594" y="3709744"/>
              <a:ext cx="249140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M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EC4317D-0039-269B-2254-DEEBEB033D00}"/>
                </a:ext>
              </a:extLst>
            </p:cNvPr>
            <p:cNvSpPr txBox="1"/>
            <p:nvPr/>
          </p:nvSpPr>
          <p:spPr>
            <a:xfrm>
              <a:off x="10562916" y="3694133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.s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EDDF18D-15A3-2274-3596-36598A406644}"/>
                </a:ext>
              </a:extLst>
            </p:cNvPr>
            <p:cNvSpPr txBox="1"/>
            <p:nvPr/>
          </p:nvSpPr>
          <p:spPr>
            <a:xfrm>
              <a:off x="10008346" y="3696234"/>
              <a:ext cx="249141" cy="338554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.</a:t>
              </a:r>
              <a:r>
                <a:rPr kumimoji="0" lang="en-US" altLang="zh-CN" sz="2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6" name="连接符: 曲线 35">
              <a:extLst>
                <a:ext uri="{FF2B5EF4-FFF2-40B4-BE49-F238E27FC236}">
                  <a16:creationId xmlns:a16="http://schemas.microsoft.com/office/drawing/2014/main" id="{94770475-1A5C-7417-D6F0-48BD2984A4E4}"/>
                </a:ext>
              </a:extLst>
            </p:cNvPr>
            <p:cNvCxnSpPr>
              <a:cxnSpLocks/>
              <a:stCxn id="35" idx="0"/>
              <a:endCxn id="34" idx="0"/>
            </p:cNvCxnSpPr>
            <p:nvPr/>
          </p:nvCxnSpPr>
          <p:spPr>
            <a:xfrm rot="5400000" flipH="1" flipV="1">
              <a:off x="10409152" y="3417899"/>
              <a:ext cx="2101" cy="554570"/>
            </a:xfrm>
            <a:prstGeom prst="curvedConnector3">
              <a:avLst>
                <a:gd name="adj1" fmla="val 10980533"/>
              </a:avLst>
            </a:prstGeom>
            <a:ln w="12700">
              <a:solidFill>
                <a:srgbClr val="0E7C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连接符: 曲线 36">
              <a:extLst>
                <a:ext uri="{FF2B5EF4-FFF2-40B4-BE49-F238E27FC236}">
                  <a16:creationId xmlns:a16="http://schemas.microsoft.com/office/drawing/2014/main" id="{83756582-74FA-D7F5-5103-E692836CCC1E}"/>
                </a:ext>
              </a:extLst>
            </p:cNvPr>
            <p:cNvCxnSpPr>
              <a:cxnSpLocks/>
              <a:stCxn id="34" idx="2"/>
              <a:endCxn id="26" idx="2"/>
            </p:cNvCxnSpPr>
            <p:nvPr/>
          </p:nvCxnSpPr>
          <p:spPr>
            <a:xfrm rot="16200000" flipH="1">
              <a:off x="10933725" y="3786448"/>
              <a:ext cx="18786" cy="511263"/>
            </a:xfrm>
            <a:prstGeom prst="curvedConnector3">
              <a:avLst>
                <a:gd name="adj1" fmla="val 1316864"/>
              </a:avLst>
            </a:prstGeom>
            <a:ln w="12700">
              <a:solidFill>
                <a:srgbClr val="0E7C7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5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172E0-F7C7-40E1-97BB-EF04D61D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139951" cy="617641"/>
          </a:xfrm>
        </p:spPr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C6B03-F648-4977-9F67-4339BC2E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7185" cy="2794349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继承属性</a:t>
            </a:r>
            <a:endParaRPr lang="en-US" altLang="zh-CN" dirty="0"/>
          </a:p>
          <a:p>
            <a:pPr lvl="1">
              <a:lnSpc>
                <a:spcPts val="3200"/>
              </a:lnSpc>
            </a:pPr>
            <a:r>
              <a:rPr lang="zh-CN" altLang="en-US" dirty="0">
                <a:solidFill>
                  <a:schemeClr val="tx1"/>
                </a:solidFill>
              </a:rPr>
              <a:t>计算规则</a:t>
            </a:r>
            <a:r>
              <a:rPr lang="en-US" altLang="zh-CN" dirty="0">
                <a:solidFill>
                  <a:schemeClr val="tx1"/>
                </a:solidFill>
              </a:rPr>
              <a:t>:  </a:t>
            </a:r>
            <a:r>
              <a:rPr lang="zh-CN" altLang="en-US" dirty="0">
                <a:solidFill>
                  <a:schemeClr val="tx1"/>
                </a:solidFill>
              </a:rPr>
              <a:t>根据</a:t>
            </a:r>
            <a:r>
              <a:rPr lang="zh-CN" altLang="en-US" dirty="0">
                <a:solidFill>
                  <a:srgbClr val="0E7C7E"/>
                </a:solidFill>
              </a:rPr>
              <a:t>自身属性</a:t>
            </a:r>
            <a:r>
              <a:rPr lang="zh-CN" altLang="en-US" dirty="0">
                <a:solidFill>
                  <a:schemeClr val="tx1"/>
                </a:solidFill>
              </a:rPr>
              <a:t>和产生式自身</a:t>
            </a:r>
            <a:r>
              <a:rPr lang="zh-CN" altLang="en-US" dirty="0">
                <a:solidFill>
                  <a:srgbClr val="0E7C7E"/>
                </a:solidFill>
              </a:rPr>
              <a:t>左边符号的属性</a:t>
            </a:r>
            <a:r>
              <a:rPr lang="zh-CN" altLang="en-US" dirty="0">
                <a:solidFill>
                  <a:schemeClr val="tx1"/>
                </a:solidFill>
              </a:rPr>
              <a:t>计算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>
              <a:lnSpc>
                <a:spcPts val="32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语法规则：通过</a:t>
            </a:r>
            <a:r>
              <a:rPr lang="zh-CN" altLang="en-US" dirty="0">
                <a:solidFill>
                  <a:schemeClr val="tx1"/>
                </a:solidFill>
              </a:rPr>
              <a:t>产生式</a:t>
            </a:r>
            <a:r>
              <a:rPr lang="zh-CN" altLang="en-US" sz="2400" dirty="0">
                <a:solidFill>
                  <a:srgbClr val="FF0000"/>
                </a:solidFill>
              </a:rPr>
              <a:t>左部</a:t>
            </a:r>
            <a:r>
              <a:rPr lang="zh-CN" altLang="en-US" sz="2400" dirty="0">
                <a:solidFill>
                  <a:schemeClr val="tx1"/>
                </a:solidFill>
              </a:rPr>
              <a:t>符号的属性和</a:t>
            </a:r>
            <a:r>
              <a:rPr lang="zh-CN" altLang="en-US" sz="2400" dirty="0">
                <a:solidFill>
                  <a:srgbClr val="FF0000"/>
                </a:solidFill>
              </a:rPr>
              <a:t>右部</a:t>
            </a:r>
            <a:r>
              <a:rPr lang="zh-CN" altLang="en-US" sz="2400" dirty="0">
                <a:solidFill>
                  <a:schemeClr val="tx1"/>
                </a:solidFill>
              </a:rPr>
              <a:t>符号的属性计算</a:t>
            </a:r>
            <a:r>
              <a:rPr lang="zh-CN" altLang="en-US" sz="2400" dirty="0">
                <a:solidFill>
                  <a:srgbClr val="FF0000"/>
                </a:solidFill>
              </a:rPr>
              <a:t>更右部</a:t>
            </a:r>
            <a:r>
              <a:rPr lang="zh-CN" altLang="en-US" sz="2400" dirty="0">
                <a:solidFill>
                  <a:schemeClr val="tx1"/>
                </a:solidFill>
              </a:rPr>
              <a:t>符号的</a:t>
            </a:r>
            <a:r>
              <a:rPr lang="zh-CN" altLang="en-US" sz="2400" dirty="0">
                <a:solidFill>
                  <a:srgbClr val="FF0000"/>
                </a:solidFill>
              </a:rPr>
              <a:t>继承属性</a:t>
            </a:r>
          </a:p>
          <a:p>
            <a:pPr lvl="1">
              <a:lnSpc>
                <a:spcPts val="32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语法树：根据</a:t>
            </a:r>
            <a:r>
              <a:rPr lang="zh-CN" altLang="en-US" sz="2400" dirty="0">
                <a:solidFill>
                  <a:srgbClr val="FF0000"/>
                </a:solidFill>
              </a:rPr>
              <a:t>父结点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兄长</a:t>
            </a:r>
            <a:r>
              <a:rPr lang="zh-CN" altLang="en-US" sz="2400" dirty="0">
                <a:solidFill>
                  <a:schemeClr val="tx1"/>
                </a:solidFill>
              </a:rPr>
              <a:t>节点的属性计算子结点的</a:t>
            </a:r>
            <a:r>
              <a:rPr lang="zh-CN" altLang="en-US" sz="2400" dirty="0">
                <a:solidFill>
                  <a:srgbClr val="FF0000"/>
                </a:solidFill>
              </a:rPr>
              <a:t>继承属性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ts val="3200"/>
              </a:lnSpc>
            </a:pPr>
            <a:r>
              <a:rPr lang="zh-CN" altLang="en-US" dirty="0">
                <a:solidFill>
                  <a:srgbClr val="FF0000"/>
                </a:solidFill>
              </a:rPr>
              <a:t>自上而下</a:t>
            </a:r>
            <a:r>
              <a:rPr lang="zh-CN" altLang="en-US" dirty="0">
                <a:solidFill>
                  <a:schemeClr val="tx1"/>
                </a:solidFill>
              </a:rPr>
              <a:t>传递信息</a:t>
            </a:r>
          </a:p>
          <a:p>
            <a:pPr lvl="1">
              <a:lnSpc>
                <a:spcPts val="3200"/>
              </a:lnSpc>
            </a:pPr>
            <a:endParaRPr lang="zh-CN" altLang="en-US" sz="2400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DDBA53F-9C2D-4D90-ADFE-A940B718F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254933"/>
              </p:ext>
            </p:extLst>
          </p:nvPr>
        </p:nvGraphicFramePr>
        <p:xfrm>
          <a:off x="596641" y="3700502"/>
          <a:ext cx="4406225" cy="238988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496454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2909771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77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9936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7F4C3113-E662-4AFE-AACF-506220E847FF}"/>
              </a:ext>
            </a:extLst>
          </p:cNvPr>
          <p:cNvGrpSpPr>
            <a:grpSpLocks noChangeAspect="1"/>
          </p:cNvGrpSpPr>
          <p:nvPr/>
        </p:nvGrpSpPr>
        <p:grpSpPr>
          <a:xfrm>
            <a:off x="5354656" y="3432006"/>
            <a:ext cx="5498195" cy="3333634"/>
            <a:chOff x="5825958" y="-53071"/>
            <a:chExt cx="6059567" cy="3673999"/>
          </a:xfrm>
        </p:grpSpPr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6A9EE389-98DF-4E01-96A7-BF15E0DD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958" y="1582807"/>
              <a:ext cx="1287208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real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FFFF58A1-31C0-4473-BF4A-9B18A0385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9900" y="3107714"/>
              <a:ext cx="393700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05B02627-C407-43E1-9B90-4271F18B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26561" y="2995483"/>
              <a:ext cx="0" cy="2203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AFECA68F-D057-44F7-9A5C-1968453FF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9673" y="2549657"/>
              <a:ext cx="879796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,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E82687E-E74E-4312-82C0-D0EF46A3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9366" y="2476341"/>
              <a:ext cx="513214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A6C86D41-3074-4B61-8984-21F6EFDBA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9877" y="2256392"/>
              <a:ext cx="733163" cy="3665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79DA299F-32AA-4C8B-B19E-EF432FAE8A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19570" y="2256392"/>
              <a:ext cx="0" cy="3665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B425DEAF-C06C-4B55-8CF7-A44964F39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9468" y="2256392"/>
              <a:ext cx="879796" cy="2932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68A0F78F-E7D2-4F40-B28C-926F5DA64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9366" y="1669862"/>
              <a:ext cx="879796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,</a:t>
              </a:r>
            </a:p>
          </p:txBody>
        </p: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76CFECD2-7E49-4C15-BF3F-DFB376A84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2363" y="1743178"/>
              <a:ext cx="733162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87A61058-9D0D-42F6-9A0F-E72BD1BF1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99621" y="1449913"/>
              <a:ext cx="1246377" cy="3665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964F2EE8-3288-4B89-B262-62383D8DE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39264" y="1449913"/>
              <a:ext cx="0" cy="2932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C1F0EC2C-B908-463B-85D1-164474FE4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9213" y="1449913"/>
              <a:ext cx="1539643" cy="3665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A2F04ED2-B9B0-4699-9B62-1D8AEC64BB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6663" y="350169"/>
              <a:ext cx="1466326" cy="5865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Line 30">
              <a:extLst>
                <a:ext uri="{FF2B5EF4-FFF2-40B4-BE49-F238E27FC236}">
                  <a16:creationId xmlns:a16="http://schemas.microsoft.com/office/drawing/2014/main" id="{058EF2F8-9C9D-46B7-AA8F-99CA1CDD3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9570" y="350169"/>
              <a:ext cx="1246377" cy="5865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A39D9C73-B345-41E6-8B68-9D399544B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3346" y="1376597"/>
              <a:ext cx="0" cy="2932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64E9DEBA-B104-4441-98C7-F89DC11E1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039" y="-53071"/>
              <a:ext cx="879796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</a:t>
              </a:r>
            </a:p>
          </p:txBody>
        </p:sp>
        <p:sp>
          <p:nvSpPr>
            <p:cNvPr id="24" name="Rectangle 36">
              <a:extLst>
                <a:ext uri="{FF2B5EF4-FFF2-40B4-BE49-F238E27FC236}">
                  <a16:creationId xmlns:a16="http://schemas.microsoft.com/office/drawing/2014/main" id="{6F87725D-D63B-4DC4-B394-427BD1F6E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1362" y="863383"/>
              <a:ext cx="1688312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T.type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=real</a:t>
              </a: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622F7FE4-EEE0-48D6-B1FA-6CF7CC4F0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1186" y="863383"/>
              <a:ext cx="1339915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L.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=real</a:t>
              </a:r>
            </a:p>
          </p:txBody>
        </p:sp>
        <p:sp>
          <p:nvSpPr>
            <p:cNvPr id="26" name="Rectangle 38">
              <a:extLst>
                <a:ext uri="{FF2B5EF4-FFF2-40B4-BE49-F238E27FC236}">
                  <a16:creationId xmlns:a16="http://schemas.microsoft.com/office/drawing/2014/main" id="{320D5CC3-F72E-4ADF-9282-FAF6EBCD7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0873" y="1816495"/>
              <a:ext cx="1698494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L.in=real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70C6E858-9E73-4ED2-8180-4157F353C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000" y="2559656"/>
              <a:ext cx="1368621" cy="5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L.in=real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BD6316CC-FC76-4B0F-9F30-223E94DF0535}"/>
              </a:ext>
            </a:extLst>
          </p:cNvPr>
          <p:cNvSpPr txBox="1"/>
          <p:nvPr/>
        </p:nvSpPr>
        <p:spPr>
          <a:xfrm>
            <a:off x="9186624" y="3407716"/>
            <a:ext cx="272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real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id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id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,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id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3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C3025ED-1341-4C4B-B3C1-15460B8BE5CF}"/>
              </a:ext>
            </a:extLst>
          </p:cNvPr>
          <p:cNvCxnSpPr>
            <a:cxnSpLocks/>
          </p:cNvCxnSpPr>
          <p:nvPr/>
        </p:nvCxnSpPr>
        <p:spPr>
          <a:xfrm flipH="1">
            <a:off x="8033451" y="4948019"/>
            <a:ext cx="605950" cy="1979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DB4580B-5A97-4EE0-892A-71CFA1DDA417}"/>
              </a:ext>
            </a:extLst>
          </p:cNvPr>
          <p:cNvCxnSpPr>
            <a:cxnSpLocks/>
          </p:cNvCxnSpPr>
          <p:nvPr/>
        </p:nvCxnSpPr>
        <p:spPr>
          <a:xfrm flipH="1">
            <a:off x="7019038" y="5516236"/>
            <a:ext cx="545645" cy="2860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Freeform 10">
            <a:extLst>
              <a:ext uri="{FF2B5EF4-FFF2-40B4-BE49-F238E27FC236}">
                <a16:creationId xmlns:a16="http://schemas.microsoft.com/office/drawing/2014/main" id="{7882069C-6DEA-43DA-AC34-28EEA3C8F594}"/>
              </a:ext>
            </a:extLst>
          </p:cNvPr>
          <p:cNvSpPr>
            <a:spLocks/>
          </p:cNvSpPr>
          <p:nvPr/>
        </p:nvSpPr>
        <p:spPr bwMode="auto">
          <a:xfrm rot="401358">
            <a:off x="6634830" y="4021979"/>
            <a:ext cx="1481678" cy="268011"/>
          </a:xfrm>
          <a:custGeom>
            <a:avLst/>
            <a:gdLst>
              <a:gd name="T0" fmla="*/ 0 w 680"/>
              <a:gd name="T1" fmla="*/ 2147483646 h 190"/>
              <a:gd name="T2" fmla="*/ 2147483646 w 680"/>
              <a:gd name="T3" fmla="*/ 2147483646 h 190"/>
              <a:gd name="T4" fmla="*/ 2147483646 w 680"/>
              <a:gd name="T5" fmla="*/ 2147483646 h 190"/>
              <a:gd name="T6" fmla="*/ 0 60000 65536"/>
              <a:gd name="T7" fmla="*/ 0 60000 65536"/>
              <a:gd name="T8" fmla="*/ 0 60000 65536"/>
              <a:gd name="T9" fmla="*/ 0 w 680"/>
              <a:gd name="T10" fmla="*/ 0 h 190"/>
              <a:gd name="T11" fmla="*/ 680 w 680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80" h="190">
                <a:moveTo>
                  <a:pt x="0" y="190"/>
                </a:moveTo>
                <a:cubicBezTo>
                  <a:pt x="102" y="103"/>
                  <a:pt x="204" y="16"/>
                  <a:pt x="317" y="8"/>
                </a:cubicBezTo>
                <a:cubicBezTo>
                  <a:pt x="430" y="0"/>
                  <a:pt x="620" y="121"/>
                  <a:pt x="680" y="144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B6DAC7-0324-4B20-8F7A-427A1EBDEBA0}"/>
              </a:ext>
            </a:extLst>
          </p:cNvPr>
          <p:cNvSpPr txBox="1"/>
          <p:nvPr/>
        </p:nvSpPr>
        <p:spPr>
          <a:xfrm>
            <a:off x="705269" y="618132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文法的</a:t>
            </a: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SLR(1)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分析表见</a:t>
            </a: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P139,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表</a:t>
            </a: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6.7</a:t>
            </a:r>
            <a:endParaRPr lang="zh-CN" altLang="en-US" sz="20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767952-0F61-AC76-531D-CF370A943628}"/>
              </a:ext>
            </a:extLst>
          </p:cNvPr>
          <p:cNvSpPr txBox="1"/>
          <p:nvPr/>
        </p:nvSpPr>
        <p:spPr>
          <a:xfrm>
            <a:off x="5053362" y="3015060"/>
            <a:ext cx="1771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注释语法树</a:t>
            </a:r>
            <a:endParaRPr lang="en-US" altLang="zh-CN" sz="2000" dirty="0"/>
          </a:p>
          <a:p>
            <a:pPr algn="ctr"/>
            <a:r>
              <a:rPr lang="en-US" altLang="zh-CN" sz="2000" dirty="0"/>
              <a:t>Annotated parse tree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612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45D58-8F80-4EB1-857D-AD06E4AB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BD5E4-BA82-46F3-874E-92656D63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: </a:t>
            </a:r>
            <a:r>
              <a:rPr lang="zh-CN" altLang="en-US" dirty="0"/>
              <a:t>将二进制小数转变成十进制小数的</a:t>
            </a:r>
            <a:r>
              <a:rPr lang="en-US" altLang="zh-CN" dirty="0"/>
              <a:t>L-</a:t>
            </a:r>
            <a:r>
              <a:rPr lang="zh-CN" altLang="en-US" dirty="0"/>
              <a:t>翻译模式</a:t>
            </a:r>
            <a:endParaRPr lang="en-US" altLang="zh-CN" dirty="0"/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N  .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: =1;}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rint(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) ;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: =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;}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S.f+1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; }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+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0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2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-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+mn-ea"/>
                <a:ea typeface="+mn-ea"/>
              </a:rPr>
              <a:t>(1)</a:t>
            </a:r>
            <a:r>
              <a:rPr lang="zh-CN" altLang="en-US" sz="2400" dirty="0">
                <a:latin typeface="+mn-ea"/>
                <a:ea typeface="+mn-ea"/>
              </a:rPr>
              <a:t>改写翻译模式，使继承属性仅含复写规则；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+mn-ea"/>
                <a:ea typeface="+mn-ea"/>
              </a:rPr>
              <a:t>(2)</a:t>
            </a:r>
            <a:r>
              <a:rPr lang="zh-CN" altLang="en-US" sz="2400" dirty="0">
                <a:latin typeface="+mn-ea"/>
                <a:ea typeface="+mn-ea"/>
              </a:rPr>
              <a:t>使用</a:t>
            </a:r>
            <a:r>
              <a:rPr lang="en-US" altLang="zh-CN" sz="2400" dirty="0">
                <a:latin typeface="+mn-ea"/>
                <a:ea typeface="+mn-ea"/>
              </a:rPr>
              <a:t>LR</a:t>
            </a:r>
            <a:r>
              <a:rPr lang="zh-CN" altLang="en-US" sz="2400" dirty="0">
                <a:latin typeface="+mn-ea"/>
                <a:ea typeface="+mn-ea"/>
              </a:rPr>
              <a:t>分析法，写出产生式规约时，语义计算的代码段</a:t>
            </a:r>
            <a:r>
              <a:rPr lang="en-US" altLang="zh-CN" sz="2400" dirty="0">
                <a:latin typeface="+mn-ea"/>
                <a:ea typeface="+mn-ea"/>
              </a:rPr>
              <a:t>;</a:t>
            </a:r>
            <a:r>
              <a:rPr lang="zh-CN" altLang="en-US" sz="2400" dirty="0">
                <a:latin typeface="+mn-ea"/>
                <a:ea typeface="+mn-ea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+mn-ea"/>
                <a:ea typeface="+mn-ea"/>
              </a:rPr>
              <a:t>(3)</a:t>
            </a:r>
            <a:r>
              <a:rPr lang="zh-CN" altLang="en-US" sz="2400" dirty="0">
                <a:latin typeface="+mn-ea"/>
                <a:ea typeface="+mn-ea"/>
              </a:rPr>
              <a:t>给出串</a:t>
            </a:r>
            <a:r>
              <a:rPr lang="en-US" altLang="zh-CN" sz="2400" dirty="0">
                <a:latin typeface="+mn-ea"/>
                <a:ea typeface="+mn-ea"/>
              </a:rPr>
              <a:t>.101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en-US" altLang="zh-CN" sz="2400" dirty="0">
                <a:latin typeface="+mn-ea"/>
                <a:ea typeface="+mn-ea"/>
              </a:rPr>
              <a:t>LR</a:t>
            </a:r>
            <a:r>
              <a:rPr lang="zh-CN" altLang="en-US" sz="2400" dirty="0">
                <a:latin typeface="+mn-ea"/>
                <a:ea typeface="+mn-ea"/>
              </a:rPr>
              <a:t>分析过程。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83984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CADB9-3602-4814-A87E-F7414E55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FB8DF-BD1F-4C51-877F-00793468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7026161" cy="6176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 改造翻译模式</a:t>
            </a:r>
            <a:r>
              <a:rPr lang="en-US" altLang="zh-CN" dirty="0"/>
              <a:t>(</a:t>
            </a:r>
            <a:r>
              <a:rPr lang="zh-CN" altLang="en-US" dirty="0"/>
              <a:t>使继承属性仅含复写规则 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2FB12B-F2C4-42CA-8255-6DF4B84A6950}"/>
              </a:ext>
            </a:extLst>
          </p:cNvPr>
          <p:cNvSpPr txBox="1"/>
          <p:nvPr/>
        </p:nvSpPr>
        <p:spPr>
          <a:xfrm>
            <a:off x="563891" y="1518092"/>
            <a:ext cx="8242300" cy="197291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N  .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=1}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rint(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)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}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S.f+1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+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0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2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-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5B7D43-437D-4CA3-AAFB-D29D6E7D4E07}"/>
              </a:ext>
            </a:extLst>
          </p:cNvPr>
          <p:cNvSpPr txBox="1"/>
          <p:nvPr/>
        </p:nvSpPr>
        <p:spPr>
          <a:xfrm>
            <a:off x="3561655" y="3121496"/>
            <a:ext cx="8242300" cy="274927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N  .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M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=M.s}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rint(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)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;}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P.i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:=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P.s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+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0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2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-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M   { M.s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=1} 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E7C7E"/>
              </a:solidFill>
              <a:effectLst/>
              <a:uLnTx/>
              <a:uFillTx/>
              <a:latin typeface="+mn-ea"/>
              <a:cs typeface="Times New Roman" pitchFamily="18" charset="0"/>
              <a:sym typeface="Symbol" pitchFamily="18" charset="2"/>
            </a:endParaRP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   { P.s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P.i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+1} 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E7C7E"/>
              </a:solidFill>
              <a:effectLst/>
              <a:uLnTx/>
              <a:uFillTx/>
              <a:latin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C6E333-CFCB-498F-AF83-100A3F1B430D}"/>
              </a:ext>
            </a:extLst>
          </p:cNvPr>
          <p:cNvSpPr txBox="1"/>
          <p:nvPr/>
        </p:nvSpPr>
        <p:spPr>
          <a:xfrm>
            <a:off x="1258246" y="4665589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引入非终结符</a:t>
            </a:r>
            <a:r>
              <a:rPr kumimoji="1"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</a:rPr>
              <a:t>M,P</a:t>
            </a:r>
            <a:endParaRPr kumimoji="1" lang="zh-CN" altLang="en-US" sz="200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18F21CAC-D98F-64D3-31D2-E0499D782B36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2637830" y="3572311"/>
            <a:ext cx="1005132" cy="84251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A5B7D43-437D-4CA3-AAFB-D29D6E7D4E07}"/>
              </a:ext>
            </a:extLst>
          </p:cNvPr>
          <p:cNvSpPr txBox="1"/>
          <p:nvPr/>
        </p:nvSpPr>
        <p:spPr>
          <a:xfrm>
            <a:off x="487822" y="1519470"/>
            <a:ext cx="7813967" cy="274927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N  . M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=M.s}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rint(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) 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;}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P.i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:=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P.s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00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+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0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:= 2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-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00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f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M   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{ M.s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=1}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+mn-ea"/>
              <a:cs typeface="Times New Roman" pitchFamily="18" charset="0"/>
              <a:sym typeface="Symbol" pitchFamily="18" charset="2"/>
            </a:endParaRPr>
          </a:p>
          <a:p>
            <a:pPr marL="0" marR="0" lvl="0" indent="0" defTabSz="91440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P  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  <a:sym typeface="Symbol" pitchFamily="18" charset="2"/>
              </a:rPr>
              <a:t> { P.s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: =</a:t>
            </a:r>
            <a:r>
              <a:rPr kumimoji="0" lang="en-US" altLang="zh-CN" sz="20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P.i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+1}</a:t>
            </a: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 </a:t>
            </a:r>
            <a:endParaRPr kumimoji="0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4CADB9-3602-4814-A87E-F7414E55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FB8DF-BD1F-4C51-877F-00793468E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7026161" cy="61764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将语义规则转换成栈操作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9" name="表格 14">
            <a:extLst>
              <a:ext uri="{FF2B5EF4-FFF2-40B4-BE49-F238E27FC236}">
                <a16:creationId xmlns:a16="http://schemas.microsoft.com/office/drawing/2014/main" id="{18B595BD-947B-4F68-8D5E-E0E3EE72D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320849"/>
              </p:ext>
            </p:extLst>
          </p:nvPr>
        </p:nvGraphicFramePr>
        <p:xfrm>
          <a:off x="5835649" y="3320512"/>
          <a:ext cx="6118267" cy="30781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955878">
                  <a:extLst>
                    <a:ext uri="{9D8B030D-6E8A-4147-A177-3AD203B41FA5}">
                      <a16:colId xmlns:a16="http://schemas.microsoft.com/office/drawing/2014/main" val="1793086499"/>
                    </a:ext>
                  </a:extLst>
                </a:gridCol>
                <a:gridCol w="4162389">
                  <a:extLst>
                    <a:ext uri="{9D8B030D-6E8A-4147-A177-3AD203B41FA5}">
                      <a16:colId xmlns:a16="http://schemas.microsoft.com/office/drawing/2014/main" val="3601090953"/>
                    </a:ext>
                  </a:extLst>
                </a:gridCol>
              </a:tblGrid>
              <a:tr h="617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产生式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85665"/>
                  </a:ext>
                </a:extLst>
              </a:tr>
              <a:tr h="617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N  . MS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S 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P S</a:t>
                      </a:r>
                      <a:r>
                        <a:rPr kumimoji="0" lang="en-US" altLang="zh-CN" sz="18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1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S  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 0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 1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 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 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print(s[top].v)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s[top-2].v = s[top-2].v + s[top].v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s[top+1].v = 0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s[top].v = 0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s[top].v = 2 ^(-s[top-1].s)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s[top+1].s = 1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b="0" dirty="0">
                          <a:latin typeface="+mn-lt"/>
                        </a:rPr>
                        <a:t>s[top+1].s = s[top-1].s+1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79220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9843EA9-690C-865F-F7D3-08436B1D3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58460"/>
              </p:ext>
            </p:extLst>
          </p:nvPr>
        </p:nvGraphicFramePr>
        <p:xfrm>
          <a:off x="566429" y="4727544"/>
          <a:ext cx="4883879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43989">
                  <a:extLst>
                    <a:ext uri="{9D8B030D-6E8A-4147-A177-3AD203B41FA5}">
                      <a16:colId xmlns:a16="http://schemas.microsoft.com/office/drawing/2014/main" val="2811812319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941519550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2045645367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2585111356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536028171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335228023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1916267090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2596028146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2472976952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697375679"/>
                    </a:ext>
                  </a:extLst>
                </a:gridCol>
                <a:gridCol w="443989">
                  <a:extLst>
                    <a:ext uri="{9D8B030D-6E8A-4147-A177-3AD203B41FA5}">
                      <a16:colId xmlns:a16="http://schemas.microsoft.com/office/drawing/2014/main" val="91798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87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095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bg1"/>
                          </a:solidFill>
                        </a:rPr>
                        <a:t>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5526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C8B4A4E-00CF-B836-559A-7004B63F402B}"/>
              </a:ext>
            </a:extLst>
          </p:cNvPr>
          <p:cNvSpPr txBox="1"/>
          <p:nvPr/>
        </p:nvSpPr>
        <p:spPr>
          <a:xfrm>
            <a:off x="1888959" y="54707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-1</a:t>
            </a:r>
            <a:endParaRPr lang="zh-CN" altLang="en-US" baseline="30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3609C4-0F35-BE73-F744-D29F5FB15C86}"/>
              </a:ext>
            </a:extLst>
          </p:cNvPr>
          <p:cNvSpPr txBox="1"/>
          <p:nvPr/>
        </p:nvSpPr>
        <p:spPr>
          <a:xfrm>
            <a:off x="2770162" y="54707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-2</a:t>
            </a:r>
            <a:endParaRPr lang="zh-CN" altLang="en-US" baseline="30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3B713E-C110-13AF-A119-439E7534AC82}"/>
              </a:ext>
            </a:extLst>
          </p:cNvPr>
          <p:cNvSpPr txBox="1"/>
          <p:nvPr/>
        </p:nvSpPr>
        <p:spPr>
          <a:xfrm>
            <a:off x="3677783" y="54707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-3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9162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70572"/>
            <a:ext cx="6160951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根据基础文法，构造</a:t>
            </a:r>
            <a:r>
              <a:rPr lang="en-US" altLang="zh-CN" dirty="0"/>
              <a:t>LR</a:t>
            </a:r>
            <a:r>
              <a:rPr lang="zh-CN" altLang="en-US" dirty="0"/>
              <a:t>自动机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B40F0C4-84F3-40BF-9A34-E7AC05BA53A9}"/>
              </a:ext>
            </a:extLst>
          </p:cNvPr>
          <p:cNvSpPr txBox="1"/>
          <p:nvPr/>
        </p:nvSpPr>
        <p:spPr>
          <a:xfrm>
            <a:off x="5104078" y="5162888"/>
            <a:ext cx="1233030" cy="1477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→BP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•BPS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B→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•1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B→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015958-5311-479F-B5AD-01FD76B158C1}"/>
              </a:ext>
            </a:extLst>
          </p:cNvPr>
          <p:cNvSpPr txBox="1"/>
          <p:nvPr/>
        </p:nvSpPr>
        <p:spPr>
          <a:xfrm>
            <a:off x="3378631" y="1604704"/>
            <a:ext cx="1196161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dirty="0">
                <a:solidFill>
                  <a:srgbClr val="FF0000"/>
                </a:solidFill>
              </a:rPr>
              <a:t>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</a:p>
          <a:p>
            <a:r>
              <a:rPr lang="en-US" altLang="zh-CN" dirty="0"/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MS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136071-D613-4C54-B08D-6540809C3C3A}"/>
              </a:ext>
            </a:extLst>
          </p:cNvPr>
          <p:cNvSpPr txBox="1"/>
          <p:nvPr/>
        </p:nvSpPr>
        <p:spPr>
          <a:xfrm>
            <a:off x="5062745" y="1744186"/>
            <a:ext cx="1326004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1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dirty="0">
                <a:solidFill>
                  <a:srgbClr val="FF0000"/>
                </a:solidFill>
              </a:rPr>
              <a:t>→N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</a:t>
            </a:r>
            <a:endParaRPr lang="en-US" altLang="zh-CN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21C4A86-0100-49A3-ABE4-54B2948212E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4574792" y="1927870"/>
            <a:ext cx="487953" cy="9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BDED13F-3DDF-4F71-A0C0-7A3D41CDA9FB}"/>
              </a:ext>
            </a:extLst>
          </p:cNvPr>
          <p:cNvSpPr txBox="1"/>
          <p:nvPr/>
        </p:nvSpPr>
        <p:spPr>
          <a:xfrm>
            <a:off x="4559203" y="155572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0F841C-60A6-47A8-941B-20B5C3577652}"/>
              </a:ext>
            </a:extLst>
          </p:cNvPr>
          <p:cNvSpPr txBox="1"/>
          <p:nvPr/>
        </p:nvSpPr>
        <p:spPr>
          <a:xfrm>
            <a:off x="3347634" y="2710477"/>
            <a:ext cx="126509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MS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M→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F85BCA4-5708-4DB5-996E-37503D478E78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3976712" y="2251035"/>
            <a:ext cx="3467" cy="459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1B039E-2B92-4131-9FAF-6DF18BF52660}"/>
              </a:ext>
            </a:extLst>
          </p:cNvPr>
          <p:cNvSpPr txBox="1"/>
          <p:nvPr/>
        </p:nvSpPr>
        <p:spPr>
          <a:xfrm>
            <a:off x="3955332" y="2166843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D95C33-2654-4C8C-9744-0F8EEE179081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4612724" y="3033643"/>
            <a:ext cx="447441" cy="1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C5A5922-F8BF-467A-AF16-8B9791D5FC14}"/>
              </a:ext>
            </a:extLst>
          </p:cNvPr>
          <p:cNvSpPr txBox="1"/>
          <p:nvPr/>
        </p:nvSpPr>
        <p:spPr>
          <a:xfrm>
            <a:off x="5060165" y="2296755"/>
            <a:ext cx="1334020" cy="1477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M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•BPS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B→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•0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B→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949207-C91B-4C2E-864A-514765334364}"/>
              </a:ext>
            </a:extLst>
          </p:cNvPr>
          <p:cNvSpPr txBox="1"/>
          <p:nvPr/>
        </p:nvSpPr>
        <p:spPr>
          <a:xfrm>
            <a:off x="4578420" y="257928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2BFDCC3-E07A-4B33-92DD-DAABADD8AC5D}"/>
              </a:ext>
            </a:extLst>
          </p:cNvPr>
          <p:cNvCxnSpPr>
            <a:cxnSpLocks/>
          </p:cNvCxnSpPr>
          <p:nvPr/>
        </p:nvCxnSpPr>
        <p:spPr>
          <a:xfrm flipV="1">
            <a:off x="6387481" y="2506698"/>
            <a:ext cx="474692" cy="1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5167F10-50F3-480F-9FD8-565B5C0FCA51}"/>
              </a:ext>
            </a:extLst>
          </p:cNvPr>
          <p:cNvSpPr txBox="1"/>
          <p:nvPr/>
        </p:nvSpPr>
        <p:spPr>
          <a:xfrm>
            <a:off x="6862173" y="2330961"/>
            <a:ext cx="16401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4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MS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484A43C-77BD-4DFC-A8A6-852AC611B9D6}"/>
              </a:ext>
            </a:extLst>
          </p:cNvPr>
          <p:cNvCxnSpPr>
            <a:cxnSpLocks/>
          </p:cNvCxnSpPr>
          <p:nvPr/>
        </p:nvCxnSpPr>
        <p:spPr>
          <a:xfrm flipV="1">
            <a:off x="6389950" y="3031056"/>
            <a:ext cx="474692" cy="1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964588B-5A70-4F68-A149-38D3C466DD7E}"/>
              </a:ext>
            </a:extLst>
          </p:cNvPr>
          <p:cNvSpPr txBox="1"/>
          <p:nvPr/>
        </p:nvSpPr>
        <p:spPr>
          <a:xfrm>
            <a:off x="6859592" y="2846390"/>
            <a:ext cx="12939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5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 0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40B0F25-364F-4C53-8FCB-00E5EBEF9D9E}"/>
              </a:ext>
            </a:extLst>
          </p:cNvPr>
          <p:cNvSpPr txBox="1"/>
          <p:nvPr/>
        </p:nvSpPr>
        <p:spPr>
          <a:xfrm>
            <a:off x="6859592" y="3377629"/>
            <a:ext cx="12939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6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 1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C6CAB3A-60B6-4056-8D67-C3D143609603}"/>
              </a:ext>
            </a:extLst>
          </p:cNvPr>
          <p:cNvCxnSpPr>
            <a:cxnSpLocks/>
          </p:cNvCxnSpPr>
          <p:nvPr/>
        </p:nvCxnSpPr>
        <p:spPr>
          <a:xfrm flipV="1">
            <a:off x="6387543" y="3539916"/>
            <a:ext cx="474692" cy="1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C6CCFD3-FA23-412F-BBCE-3CB24CBDEE0B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 flipH="1">
            <a:off x="5720593" y="3774083"/>
            <a:ext cx="6582" cy="366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983C82C-3A3F-41FF-90F3-B286890E8984}"/>
              </a:ext>
            </a:extLst>
          </p:cNvPr>
          <p:cNvSpPr txBox="1"/>
          <p:nvPr/>
        </p:nvSpPr>
        <p:spPr>
          <a:xfrm>
            <a:off x="5104078" y="4140210"/>
            <a:ext cx="1233030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S→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B • PS</a:t>
            </a:r>
          </a:p>
          <a:p>
            <a:r>
              <a:rPr lang="en-US" altLang="zh-CN" dirty="0"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P→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•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36ADD08-5F5B-4D3F-BFBD-EF02CF6874CB}"/>
              </a:ext>
            </a:extLst>
          </p:cNvPr>
          <p:cNvSpPr txBox="1"/>
          <p:nvPr/>
        </p:nvSpPr>
        <p:spPr>
          <a:xfrm>
            <a:off x="6405231" y="211208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AC84E7-4056-45CD-9D7C-7F4BF7CCAA6B}"/>
              </a:ext>
            </a:extLst>
          </p:cNvPr>
          <p:cNvSpPr txBox="1"/>
          <p:nvPr/>
        </p:nvSpPr>
        <p:spPr>
          <a:xfrm>
            <a:off x="6423292" y="26707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5A8D217-C858-4A9B-94C6-1B1B798051DD}"/>
              </a:ext>
            </a:extLst>
          </p:cNvPr>
          <p:cNvSpPr txBox="1"/>
          <p:nvPr/>
        </p:nvSpPr>
        <p:spPr>
          <a:xfrm>
            <a:off x="6432151" y="316424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AB9CC3B-EC88-47ED-BD68-E4F9EA280DB2}"/>
              </a:ext>
            </a:extLst>
          </p:cNvPr>
          <p:cNvSpPr txBox="1"/>
          <p:nvPr/>
        </p:nvSpPr>
        <p:spPr>
          <a:xfrm>
            <a:off x="6822872" y="5162888"/>
            <a:ext cx="1483098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9</a:t>
            </a:r>
            <a:r>
              <a:rPr lang="en-US" altLang="zh-CN" b="1" dirty="0">
                <a:solidFill>
                  <a:srgbClr val="0000FF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→BPS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 •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宋体" pitchFamily="2" charset="-122"/>
              <a:cs typeface="Times New Roman" pitchFamily="18" charset="0"/>
              <a:sym typeface="Symbol" pitchFamily="18" charset="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E76B2BC-16FE-402F-8DF9-741142103FFC}"/>
              </a:ext>
            </a:extLst>
          </p:cNvPr>
          <p:cNvCxnSpPr>
            <a:cxnSpLocks/>
          </p:cNvCxnSpPr>
          <p:nvPr/>
        </p:nvCxnSpPr>
        <p:spPr>
          <a:xfrm flipV="1">
            <a:off x="6345130" y="5381630"/>
            <a:ext cx="474692" cy="17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AE231B54-B776-4B63-83E7-A52AE606A20F}"/>
              </a:ext>
            </a:extLst>
          </p:cNvPr>
          <p:cNvSpPr txBox="1"/>
          <p:nvPr/>
        </p:nvSpPr>
        <p:spPr>
          <a:xfrm>
            <a:off x="6365374" y="504579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B8AA779-0207-4F29-945A-A1CF46DF28BA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5720593" y="4786541"/>
            <a:ext cx="0" cy="3763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5238D47-0796-41D8-AC63-15459ABA2B49}"/>
              </a:ext>
            </a:extLst>
          </p:cNvPr>
          <p:cNvSpPr txBox="1"/>
          <p:nvPr/>
        </p:nvSpPr>
        <p:spPr>
          <a:xfrm>
            <a:off x="5769242" y="377087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976D575-0BF0-4812-89B8-9A1721FDF9E8}"/>
              </a:ext>
            </a:extLst>
          </p:cNvPr>
          <p:cNvSpPr txBox="1"/>
          <p:nvPr/>
        </p:nvSpPr>
        <p:spPr>
          <a:xfrm>
            <a:off x="5732300" y="47661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45ACD8B6-82B7-46D9-8A1A-FE11B8CF3AA6}"/>
              </a:ext>
            </a:extLst>
          </p:cNvPr>
          <p:cNvCxnSpPr>
            <a:cxnSpLocks/>
            <a:stCxn id="37" idx="1"/>
            <a:endCxn id="33" idx="1"/>
          </p:cNvCxnSpPr>
          <p:nvPr/>
        </p:nvCxnSpPr>
        <p:spPr>
          <a:xfrm rot="10800000">
            <a:off x="5104078" y="4463376"/>
            <a:ext cx="12700" cy="1438176"/>
          </a:xfrm>
          <a:prstGeom prst="curvedConnector3">
            <a:avLst>
              <a:gd name="adj1" fmla="val 363050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B717FCB1-AD77-47A1-9779-973D2D76B9C6}"/>
              </a:ext>
            </a:extLst>
          </p:cNvPr>
          <p:cNvSpPr txBox="1"/>
          <p:nvPr/>
        </p:nvSpPr>
        <p:spPr>
          <a:xfrm>
            <a:off x="4632006" y="57168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B81895-2632-4FA5-ADAB-0C9A3918E1C0}"/>
              </a:ext>
            </a:extLst>
          </p:cNvPr>
          <p:cNvSpPr txBox="1"/>
          <p:nvPr/>
        </p:nvSpPr>
        <p:spPr>
          <a:xfrm>
            <a:off x="3033243" y="155572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0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68C7E0-7AC7-4F3C-819F-DED32D3CE4C5}"/>
              </a:ext>
            </a:extLst>
          </p:cNvPr>
          <p:cNvSpPr txBox="1"/>
          <p:nvPr/>
        </p:nvSpPr>
        <p:spPr>
          <a:xfrm>
            <a:off x="2980925" y="266668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2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01A5DFF-0660-4043-91B5-6E8AF79B28F1}"/>
              </a:ext>
            </a:extLst>
          </p:cNvPr>
          <p:cNvSpPr txBox="1"/>
          <p:nvPr/>
        </p:nvSpPr>
        <p:spPr>
          <a:xfrm>
            <a:off x="4697223" y="229261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3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CDEF85-224C-42E7-9389-7227205B5727}"/>
              </a:ext>
            </a:extLst>
          </p:cNvPr>
          <p:cNvSpPr txBox="1"/>
          <p:nvPr/>
        </p:nvSpPr>
        <p:spPr>
          <a:xfrm>
            <a:off x="4731486" y="4023858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7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35B7F6A-08D5-4713-8C14-E00D55C98B63}"/>
              </a:ext>
            </a:extLst>
          </p:cNvPr>
          <p:cNvSpPr txBox="1"/>
          <p:nvPr/>
        </p:nvSpPr>
        <p:spPr>
          <a:xfrm>
            <a:off x="4745179" y="512231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</a:t>
            </a:r>
            <a:r>
              <a:rPr lang="en-US" altLang="zh-CN" b="1" baseline="-25000" dirty="0">
                <a:solidFill>
                  <a:srgbClr val="0000FF"/>
                </a:solidFill>
              </a:rPr>
              <a:t>8</a:t>
            </a:r>
            <a:r>
              <a:rPr lang="en-US" altLang="zh-CN" b="1" dirty="0">
                <a:solidFill>
                  <a:srgbClr val="0000FF"/>
                </a:solidFill>
              </a:rPr>
              <a:t>: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FB1F70C-BA1C-41F0-BAAF-AF03CA1802FB}"/>
              </a:ext>
            </a:extLst>
          </p:cNvPr>
          <p:cNvSpPr/>
          <p:nvPr/>
        </p:nvSpPr>
        <p:spPr>
          <a:xfrm>
            <a:off x="6306112" y="6416542"/>
            <a:ext cx="59313" cy="457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2CA913CF-9C89-4B14-8935-066FEAFD3D68}"/>
              </a:ext>
            </a:extLst>
          </p:cNvPr>
          <p:cNvCxnSpPr>
            <a:cxnSpLocks/>
            <a:stCxn id="58" idx="3"/>
            <a:endCxn id="29" idx="3"/>
          </p:cNvCxnSpPr>
          <p:nvPr/>
        </p:nvCxnSpPr>
        <p:spPr>
          <a:xfrm flipV="1">
            <a:off x="6365425" y="3031056"/>
            <a:ext cx="1788111" cy="3408346"/>
          </a:xfrm>
          <a:prstGeom prst="curvedConnector3">
            <a:avLst>
              <a:gd name="adj1" fmla="val 1599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6CA87E39-BDB9-491B-B96D-B3A6D9622BF3}"/>
              </a:ext>
            </a:extLst>
          </p:cNvPr>
          <p:cNvSpPr/>
          <p:nvPr/>
        </p:nvSpPr>
        <p:spPr>
          <a:xfrm>
            <a:off x="6351451" y="6117728"/>
            <a:ext cx="59313" cy="457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连接符: 曲线 70">
            <a:extLst>
              <a:ext uri="{FF2B5EF4-FFF2-40B4-BE49-F238E27FC236}">
                <a16:creationId xmlns:a16="http://schemas.microsoft.com/office/drawing/2014/main" id="{CB15A662-EA59-4E13-AEA7-E0ACA3816F3C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 flipH="1" flipV="1">
            <a:off x="6032026" y="3879086"/>
            <a:ext cx="2438301" cy="1804720"/>
          </a:xfrm>
          <a:prstGeom prst="curvedConnector4">
            <a:avLst>
              <a:gd name="adj1" fmla="val 2812"/>
              <a:gd name="adj2" fmla="val 13657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0FE6FD4-1AE8-4A82-807A-0B97908C0B68}"/>
              </a:ext>
            </a:extLst>
          </p:cNvPr>
          <p:cNvSpPr txBox="1"/>
          <p:nvPr/>
        </p:nvSpPr>
        <p:spPr>
          <a:xfrm>
            <a:off x="6387481" y="55805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C78F9F1-B3B8-41F3-B2C9-EABD5C8EFF11}"/>
              </a:ext>
            </a:extLst>
          </p:cNvPr>
          <p:cNvSpPr txBox="1"/>
          <p:nvPr/>
        </p:nvSpPr>
        <p:spPr>
          <a:xfrm>
            <a:off x="6396065" y="61021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198EFFB-575C-4770-BB35-E3258650B8AF}"/>
              </a:ext>
            </a:extLst>
          </p:cNvPr>
          <p:cNvSpPr txBox="1"/>
          <p:nvPr/>
        </p:nvSpPr>
        <p:spPr>
          <a:xfrm>
            <a:off x="631557" y="1676896"/>
            <a:ext cx="2189135" cy="2827569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0) N’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N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1) N 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MS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2) S 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B P S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3) S  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4) B  0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5) B  1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微软雅黑"/>
                <a:cs typeface="Times New Roman" pitchFamily="18" charset="0"/>
                <a:sym typeface="Symbol" pitchFamily="18" charset="2"/>
              </a:rPr>
              <a:t>6) 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 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微软雅黑"/>
                <a:cs typeface="Times New Roman" pitchFamily="18" charset="0"/>
                <a:sym typeface="Symbol" pitchFamily="18" charset="2"/>
              </a:rPr>
              <a:t>7) 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 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AD420D8-1B49-48E6-8C9B-193AF07037EB}"/>
              </a:ext>
            </a:extLst>
          </p:cNvPr>
          <p:cNvSpPr txBox="1"/>
          <p:nvPr/>
        </p:nvSpPr>
        <p:spPr>
          <a:xfrm>
            <a:off x="3218650" y="6138721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SLR</a:t>
            </a:r>
            <a:r>
              <a:rPr lang="zh-CN" altLang="en-US" sz="2400" dirty="0"/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229648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0" grpId="0" animBg="1"/>
      <p:bldP spid="11" grpId="0" animBg="1"/>
      <p:bldP spid="14" grpId="0"/>
      <p:bldP spid="15" grpId="0" animBg="1"/>
      <p:bldP spid="19" grpId="0"/>
      <p:bldP spid="21" grpId="0" animBg="1"/>
      <p:bldP spid="22" grpId="0"/>
      <p:bldP spid="27" grpId="0" animBg="1"/>
      <p:bldP spid="29" grpId="0" animBg="1"/>
      <p:bldP spid="30" grpId="0" animBg="1"/>
      <p:bldP spid="33" grpId="0" animBg="1"/>
      <p:bldP spid="38" grpId="0"/>
      <p:bldP spid="39" grpId="0"/>
      <p:bldP spid="40" grpId="0"/>
      <p:bldP spid="41" grpId="0" animBg="1"/>
      <p:bldP spid="43" grpId="0"/>
      <p:bldP spid="47" grpId="0"/>
      <p:bldP spid="48" grpId="0"/>
      <p:bldP spid="51" grpId="0"/>
      <p:bldP spid="52" grpId="0"/>
      <p:bldP spid="53" grpId="0"/>
      <p:bldP spid="54" grpId="0"/>
      <p:bldP spid="55" grpId="0"/>
      <p:bldP spid="57" grpId="0"/>
      <p:bldP spid="76" grpId="0"/>
      <p:bldP spid="7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0042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自动机，构造</a:t>
            </a:r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E4F699-719F-4B20-A2C2-BE6B44B8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9016"/>
              </p:ext>
            </p:extLst>
          </p:nvPr>
        </p:nvGraphicFramePr>
        <p:xfrm>
          <a:off x="7016678" y="1662699"/>
          <a:ext cx="4582416" cy="470877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5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1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1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458">
                  <a:extLst>
                    <a:ext uri="{9D8B030D-6E8A-4147-A177-3AD203B41FA5}">
                      <a16:colId xmlns:a16="http://schemas.microsoft.com/office/drawing/2014/main" val="649151874"/>
                    </a:ext>
                  </a:extLst>
                </a:gridCol>
                <a:gridCol w="402956">
                  <a:extLst>
                    <a:ext uri="{9D8B030D-6E8A-4147-A177-3AD203B41FA5}">
                      <a16:colId xmlns:a16="http://schemas.microsoft.com/office/drawing/2014/main" val="1394952816"/>
                    </a:ext>
                  </a:extLst>
                </a:gridCol>
              </a:tblGrid>
              <a:tr h="392398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P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  <a:endParaRPr kumimoji="0" lang="en-US" altLang="zh-CN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r6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  <a:endParaRPr kumimoji="0" lang="en-US" altLang="zh-CN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r5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FF9A819-F540-40C6-8A7F-AA221B067FD0}"/>
              </a:ext>
            </a:extLst>
          </p:cNvPr>
          <p:cNvSpPr txBox="1"/>
          <p:nvPr/>
        </p:nvSpPr>
        <p:spPr>
          <a:xfrm>
            <a:off x="487822" y="4017087"/>
            <a:ext cx="1657297" cy="2219710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0) N’  .N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1) N  . MS 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2) S 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B P S</a:t>
            </a:r>
            <a:r>
              <a:rPr kumimoji="0" lang="en-US" altLang="zh-CN" sz="1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3) S  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4) B  0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5) B  1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微软雅黑"/>
                <a:cs typeface="Times New Roman" pitchFamily="18" charset="0"/>
                <a:sym typeface="Symbol" pitchFamily="18" charset="2"/>
              </a:rPr>
              <a:t>6) 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 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微软雅黑"/>
                <a:cs typeface="Times New Roman" pitchFamily="18" charset="0"/>
                <a:sym typeface="Symbol" pitchFamily="18" charset="2"/>
              </a:rPr>
              <a:t>7) 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   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宋体" pitchFamily="2" charset="-122"/>
                <a:cs typeface="Times New Roman" pitchFamily="18" charset="0"/>
                <a:sym typeface="Symbol" pitchFamily="18" charset="2"/>
              </a:rPr>
              <a:t>{0,1,#}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BA400C-997F-49AF-B3C5-3D899F3B4C54}"/>
              </a:ext>
            </a:extLst>
          </p:cNvPr>
          <p:cNvSpPr txBox="1"/>
          <p:nvPr/>
        </p:nvSpPr>
        <p:spPr>
          <a:xfrm>
            <a:off x="8795319" y="126258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SLR</a:t>
            </a:r>
            <a:r>
              <a:rPr lang="zh-CN" altLang="en-US" sz="2000" dirty="0"/>
              <a:t>分析表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3C95F5-2691-7C8E-3FE3-4FBB7200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1" y="1604236"/>
            <a:ext cx="5643159" cy="47226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CA3D3C-5E5C-5754-FD1F-8B0C703B494E}"/>
              </a:ext>
            </a:extLst>
          </p:cNvPr>
          <p:cNvSpPr txBox="1"/>
          <p:nvPr/>
        </p:nvSpPr>
        <p:spPr>
          <a:xfrm>
            <a:off x="4145504" y="6138721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SLR</a:t>
            </a:r>
            <a:r>
              <a:rPr lang="zh-CN" altLang="en-US" sz="2400" dirty="0"/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14652639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41517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BCC933-B8EC-2FC8-F590-D3F85E76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4BBD77-3045-58D5-BAF8-3F06B8A5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ADB9D0-B33A-25F2-7E62-5B957BFE85AD}"/>
              </a:ext>
            </a:extLst>
          </p:cNvPr>
          <p:cNvSpPr txBox="1"/>
          <p:nvPr/>
        </p:nvSpPr>
        <p:spPr>
          <a:xfrm>
            <a:off x="1833766" y="4203812"/>
            <a:ext cx="316800" cy="2304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6383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5007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8E8E29-5F6B-29C1-25BA-E7319B67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3558D5-8918-EE3D-B632-1D800A8F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7623CE-D087-E28A-91B2-9D8482DF0E86}"/>
              </a:ext>
            </a:extLst>
          </p:cNvPr>
          <p:cNvSpPr txBox="1"/>
          <p:nvPr/>
        </p:nvSpPr>
        <p:spPr>
          <a:xfrm>
            <a:off x="2489547" y="4693339"/>
            <a:ext cx="316800" cy="2304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55D783-F58F-96A2-E527-A004A877DCBE}"/>
              </a:ext>
            </a:extLst>
          </p:cNvPr>
          <p:cNvSpPr txBox="1"/>
          <p:nvPr/>
        </p:nvSpPr>
        <p:spPr>
          <a:xfrm>
            <a:off x="3992898" y="4686441"/>
            <a:ext cx="238016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F68397-FA18-2AA8-6108-B36C0A8876B5}"/>
              </a:ext>
            </a:extLst>
          </p:cNvPr>
          <p:cNvCxnSpPr/>
          <p:nvPr/>
        </p:nvCxnSpPr>
        <p:spPr>
          <a:xfrm>
            <a:off x="2313630" y="336053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69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197224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04E05C-569D-EF10-1BB1-86E7E3ED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2F5456-6AA0-589B-0CF9-AEA5900C3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CF0661-A4D6-1801-E8DD-F3BB7719DC70}"/>
              </a:ext>
            </a:extLst>
          </p:cNvPr>
          <p:cNvSpPr txBox="1"/>
          <p:nvPr/>
        </p:nvSpPr>
        <p:spPr>
          <a:xfrm>
            <a:off x="2489547" y="4693339"/>
            <a:ext cx="316800" cy="2304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4D181C-DCC8-DB5F-5825-628843325561}"/>
              </a:ext>
            </a:extLst>
          </p:cNvPr>
          <p:cNvSpPr txBox="1"/>
          <p:nvPr/>
        </p:nvSpPr>
        <p:spPr>
          <a:xfrm>
            <a:off x="3992898" y="4686441"/>
            <a:ext cx="238016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33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146129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38B1F0-24B7-AE55-1EAB-1A89FA60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E0150C-E597-3E85-59AA-A0A959099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28D745-5A28-84A9-737C-1E422850D9EA}"/>
              </a:ext>
            </a:extLst>
          </p:cNvPr>
          <p:cNvSpPr txBox="1"/>
          <p:nvPr/>
        </p:nvSpPr>
        <p:spPr>
          <a:xfrm>
            <a:off x="2489547" y="4921963"/>
            <a:ext cx="316800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9170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996849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1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7A417E-E38D-AA27-A371-4AAD7B7A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476BDC-F481-5B8D-9358-6C310464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4958D5-9753-C26F-2793-48B3C04B4F3B}"/>
              </a:ext>
            </a:extLst>
          </p:cNvPr>
          <p:cNvSpPr txBox="1"/>
          <p:nvPr/>
        </p:nvSpPr>
        <p:spPr>
          <a:xfrm>
            <a:off x="2141198" y="5672390"/>
            <a:ext cx="348480" cy="2304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1EAFF6-379E-E77A-B02F-61B5D0A8F09F}"/>
              </a:ext>
            </a:extLst>
          </p:cNvPr>
          <p:cNvSpPr txBox="1"/>
          <p:nvPr/>
        </p:nvSpPr>
        <p:spPr>
          <a:xfrm>
            <a:off x="3722381" y="493403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D9F930-CB19-517F-C377-012D2DDAB03F}"/>
              </a:ext>
            </a:extLst>
          </p:cNvPr>
          <p:cNvCxnSpPr/>
          <p:nvPr/>
        </p:nvCxnSpPr>
        <p:spPr>
          <a:xfrm>
            <a:off x="2313630" y="314336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1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BE237-DF07-4E99-A333-779C712F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624D5-D189-4EB9-A1ED-6F6B13725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4395" cy="2486236"/>
          </a:xfrm>
        </p:spPr>
        <p:txBody>
          <a:bodyPr/>
          <a:lstStyle/>
          <a:p>
            <a:r>
              <a:rPr lang="zh-CN" altLang="en-US" dirty="0"/>
              <a:t>语义规则之规则 </a:t>
            </a:r>
            <a:endParaRPr lang="en-US" altLang="zh-CN" dirty="0"/>
          </a:p>
          <a:p>
            <a:pPr marR="0" lvl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右部符号的继承属性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左部符号的综合属性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</a:p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lang="en-US" altLang="zh-CN" sz="2400" b="0" dirty="0">
                <a:solidFill>
                  <a:srgbClr val="CC0000"/>
                </a:solidFill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由本产生式提供计算规则。且规则中只能使用本产生式中文法符号的属性。</a:t>
            </a:r>
          </a:p>
          <a:p>
            <a:pPr marR="0" lvl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左部符号的继承属性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右部符号的综合属性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</a:p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由</a:t>
            </a:r>
            <a:r>
              <a:rPr lang="zh-CN" altLang="en-US" sz="2400" b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其它产生式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提供语义规则来计算。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52CDAB-104C-49FF-AB4F-5DDE5E5FB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250638"/>
              </p:ext>
            </p:extLst>
          </p:nvPr>
        </p:nvGraphicFramePr>
        <p:xfrm>
          <a:off x="6741249" y="3502185"/>
          <a:ext cx="4176464" cy="2424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422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2758042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84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028557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D→TL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T→int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T→real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L→L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L→id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/>
                        <a:t>L.in := </a:t>
                      </a:r>
                      <a:r>
                        <a:rPr lang="en-US" altLang="zh-CN" sz="2000" dirty="0" err="1"/>
                        <a:t>T.type</a:t>
                      </a:r>
                      <a:endParaRPr lang="en-US" altLang="zh-CN" sz="2000" dirty="0"/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T.type</a:t>
                      </a:r>
                      <a:r>
                        <a:rPr lang="en-US" altLang="zh-CN" sz="2000" dirty="0"/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T.type</a:t>
                      </a:r>
                      <a:r>
                        <a:rPr lang="en-US" altLang="zh-CN" sz="2000" dirty="0"/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/>
                        <a:t>L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.in := 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addtype</a:t>
                      </a:r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id.entry,L.in</a:t>
                      </a:r>
                      <a:r>
                        <a:rPr lang="en-US" altLang="zh-CN" sz="2000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addtype</a:t>
                      </a:r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id.entry,L.in</a:t>
                      </a:r>
                      <a:r>
                        <a:rPr lang="en-US" altLang="zh-CN" sz="2000" dirty="0"/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6" name="表格 14">
            <a:extLst>
              <a:ext uri="{FF2B5EF4-FFF2-40B4-BE49-F238E27FC236}">
                <a16:creationId xmlns:a16="http://schemas.microsoft.com/office/drawing/2014/main" id="{8A737153-4D7E-4797-9236-2FF3E5840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601229"/>
              </p:ext>
            </p:extLst>
          </p:nvPr>
        </p:nvGraphicFramePr>
        <p:xfrm>
          <a:off x="1206933" y="3502185"/>
          <a:ext cx="3996444" cy="2621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35728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2639161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663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20779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S→E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+T 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E→T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*F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T→F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F→ (E)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F→digit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/>
                        <a:t>print(</a:t>
                      </a:r>
                      <a:r>
                        <a:rPr lang="en-US" altLang="zh-CN" sz="2000" dirty="0" err="1"/>
                        <a:t>E.val</a:t>
                      </a:r>
                      <a:r>
                        <a:rPr lang="en-US" altLang="zh-CN" sz="2000" dirty="0"/>
                        <a:t>)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E.val</a:t>
                      </a:r>
                      <a:r>
                        <a:rPr lang="en-US" altLang="zh-CN" sz="2000" dirty="0"/>
                        <a:t> := E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.val+T.val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E.val</a:t>
                      </a:r>
                      <a:r>
                        <a:rPr lang="en-US" altLang="zh-CN" sz="2000" dirty="0"/>
                        <a:t> := </a:t>
                      </a:r>
                      <a:r>
                        <a:rPr lang="en-US" altLang="zh-CN" sz="2000" dirty="0" err="1"/>
                        <a:t>T.val</a:t>
                      </a:r>
                      <a:r>
                        <a:rPr lang="en-US" altLang="zh-CN" sz="2000" dirty="0"/>
                        <a:t>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T.val</a:t>
                      </a:r>
                      <a:r>
                        <a:rPr lang="en-US" altLang="zh-CN" sz="2000" dirty="0"/>
                        <a:t> := T</a:t>
                      </a:r>
                      <a:r>
                        <a:rPr lang="en-US" altLang="zh-CN" sz="2000" baseline="-25000" dirty="0"/>
                        <a:t>1</a:t>
                      </a:r>
                      <a:r>
                        <a:rPr lang="en-US" altLang="zh-CN" sz="2000" dirty="0"/>
                        <a:t>.val* </a:t>
                      </a:r>
                      <a:r>
                        <a:rPr lang="en-US" altLang="zh-CN" sz="2000" dirty="0" err="1"/>
                        <a:t>F.val</a:t>
                      </a:r>
                      <a:r>
                        <a:rPr lang="en-US" altLang="zh-CN" sz="2000" dirty="0"/>
                        <a:t>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T.val</a:t>
                      </a:r>
                      <a:r>
                        <a:rPr lang="en-US" altLang="zh-CN" sz="2000" dirty="0"/>
                        <a:t> := </a:t>
                      </a:r>
                      <a:r>
                        <a:rPr lang="en-US" altLang="zh-CN" sz="2000" dirty="0" err="1"/>
                        <a:t>F.val</a:t>
                      </a:r>
                      <a:r>
                        <a:rPr lang="en-US" altLang="zh-CN" sz="2000" dirty="0"/>
                        <a:t>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F.val</a:t>
                      </a:r>
                      <a:r>
                        <a:rPr lang="en-US" altLang="zh-CN" sz="2000" dirty="0"/>
                        <a:t> := </a:t>
                      </a:r>
                      <a:r>
                        <a:rPr lang="en-US" altLang="zh-CN" sz="2000" dirty="0" err="1"/>
                        <a:t>E.val</a:t>
                      </a:r>
                      <a:r>
                        <a:rPr lang="en-US" altLang="zh-CN" sz="2000" dirty="0"/>
                        <a:t>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F.val</a:t>
                      </a:r>
                      <a:r>
                        <a:rPr lang="en-US" altLang="zh-CN" sz="2000" dirty="0"/>
                        <a:t> := </a:t>
                      </a:r>
                      <a:r>
                        <a:rPr lang="en-US" altLang="zh-CN" sz="2000" dirty="0" err="1"/>
                        <a:t>digit.lexval</a:t>
                      </a:r>
                      <a:endParaRPr lang="en-US" altLang="zh-C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7D4E143A-1C44-426A-BBF8-D08B3066A90A}"/>
              </a:ext>
            </a:extLst>
          </p:cNvPr>
          <p:cNvGrpSpPr/>
          <p:nvPr/>
        </p:nvGrpSpPr>
        <p:grpSpPr>
          <a:xfrm>
            <a:off x="1126569" y="4172960"/>
            <a:ext cx="2136486" cy="2486236"/>
            <a:chOff x="263712" y="4372148"/>
            <a:chExt cx="2136486" cy="2485852"/>
          </a:xfrm>
        </p:grpSpPr>
        <p:sp>
          <p:nvSpPr>
            <p:cNvPr id="8" name="矩形 56">
              <a:extLst>
                <a:ext uri="{FF2B5EF4-FFF2-40B4-BE49-F238E27FC236}">
                  <a16:creationId xmlns:a16="http://schemas.microsoft.com/office/drawing/2014/main" id="{80C804CE-F1C8-483F-8AD8-9704958FD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12" y="6396335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综合属性</a:t>
              </a:r>
              <a:endParaRPr lang="zh-CN" altLang="en-US" sz="24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52ADC68-FD4C-42C4-8179-B3413E8674B0}"/>
                </a:ext>
              </a:extLst>
            </p:cNvPr>
            <p:cNvSpPr/>
            <p:nvPr/>
          </p:nvSpPr>
          <p:spPr bwMode="auto">
            <a:xfrm>
              <a:off x="1779186" y="4372148"/>
              <a:ext cx="621012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D738074-DCB5-4101-AFC1-A3E70633BB0E}"/>
                </a:ext>
              </a:extLst>
            </p:cNvPr>
            <p:cNvSpPr/>
            <p:nvPr/>
          </p:nvSpPr>
          <p:spPr bwMode="auto">
            <a:xfrm>
              <a:off x="1779186" y="4732116"/>
              <a:ext cx="621012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C615479-6D85-46C2-930B-4A3E0E0665AB}"/>
                </a:ext>
              </a:extLst>
            </p:cNvPr>
            <p:cNvSpPr/>
            <p:nvPr/>
          </p:nvSpPr>
          <p:spPr bwMode="auto">
            <a:xfrm>
              <a:off x="1779186" y="5069686"/>
              <a:ext cx="621012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C5145A-37A0-4CFF-A288-69E32140D164}"/>
                </a:ext>
              </a:extLst>
            </p:cNvPr>
            <p:cNvSpPr/>
            <p:nvPr/>
          </p:nvSpPr>
          <p:spPr bwMode="auto">
            <a:xfrm>
              <a:off x="1779186" y="5405702"/>
              <a:ext cx="621012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28EE454-D1AF-4A1E-9C6D-85B1D55A86C8}"/>
                </a:ext>
              </a:extLst>
            </p:cNvPr>
            <p:cNvSpPr/>
            <p:nvPr/>
          </p:nvSpPr>
          <p:spPr bwMode="auto">
            <a:xfrm>
              <a:off x="1779186" y="5733256"/>
              <a:ext cx="621012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B67C0F-FE19-42D6-B255-E008A97E7C5F}"/>
                </a:ext>
              </a:extLst>
            </p:cNvPr>
            <p:cNvSpPr/>
            <p:nvPr/>
          </p:nvSpPr>
          <p:spPr bwMode="auto">
            <a:xfrm>
              <a:off x="1779186" y="6067782"/>
              <a:ext cx="621012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F039265-066C-4FD3-A60A-884D9ADDD839}"/>
                </a:ext>
              </a:extLst>
            </p:cNvPr>
            <p:cNvCxnSpPr>
              <a:stCxn id="8" idx="0"/>
              <a:endCxn id="9" idx="1"/>
            </p:cNvCxnSpPr>
            <p:nvPr/>
          </p:nvCxnSpPr>
          <p:spPr bwMode="auto">
            <a:xfrm flipV="1">
              <a:off x="971598" y="4512678"/>
              <a:ext cx="807588" cy="1883657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BB5D88F-5EC9-4DEA-ABFB-C72A148640EA}"/>
                </a:ext>
              </a:extLst>
            </p:cNvPr>
            <p:cNvCxnSpPr>
              <a:stCxn id="8" idx="0"/>
              <a:endCxn id="10" idx="1"/>
            </p:cNvCxnSpPr>
            <p:nvPr/>
          </p:nvCxnSpPr>
          <p:spPr bwMode="auto">
            <a:xfrm flipV="1">
              <a:off x="971598" y="4872646"/>
              <a:ext cx="807588" cy="1523689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78BEF4F-F882-4E0B-BB1F-A8D30B469876}"/>
                </a:ext>
              </a:extLst>
            </p:cNvPr>
            <p:cNvCxnSpPr>
              <a:stCxn id="8" idx="0"/>
              <a:endCxn id="11" idx="1"/>
            </p:cNvCxnSpPr>
            <p:nvPr/>
          </p:nvCxnSpPr>
          <p:spPr bwMode="auto">
            <a:xfrm flipV="1">
              <a:off x="971598" y="5210216"/>
              <a:ext cx="807588" cy="1186119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81DB26E-BCAD-4B85-8055-7958607FCED7}"/>
                </a:ext>
              </a:extLst>
            </p:cNvPr>
            <p:cNvCxnSpPr>
              <a:stCxn id="8" idx="0"/>
              <a:endCxn id="12" idx="1"/>
            </p:cNvCxnSpPr>
            <p:nvPr/>
          </p:nvCxnSpPr>
          <p:spPr bwMode="auto">
            <a:xfrm flipV="1">
              <a:off x="971598" y="5546232"/>
              <a:ext cx="807588" cy="850103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3DBD21-02A3-450D-898F-5A9153FD006B}"/>
                </a:ext>
              </a:extLst>
            </p:cNvPr>
            <p:cNvCxnSpPr>
              <a:stCxn id="8" idx="0"/>
              <a:endCxn id="13" idx="1"/>
            </p:cNvCxnSpPr>
            <p:nvPr/>
          </p:nvCxnSpPr>
          <p:spPr bwMode="auto">
            <a:xfrm flipV="1">
              <a:off x="971598" y="5873786"/>
              <a:ext cx="807588" cy="522549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397A0AB-2148-4613-8FFE-F35D8BB0F6E8}"/>
                </a:ext>
              </a:extLst>
            </p:cNvPr>
            <p:cNvCxnSpPr>
              <a:stCxn id="8" idx="0"/>
              <a:endCxn id="14" idx="1"/>
            </p:cNvCxnSpPr>
            <p:nvPr/>
          </p:nvCxnSpPr>
          <p:spPr bwMode="auto">
            <a:xfrm flipV="1">
              <a:off x="971598" y="6208312"/>
              <a:ext cx="807588" cy="188023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6A3576-8E1F-4B1C-A1C2-0F151587F9ED}"/>
              </a:ext>
            </a:extLst>
          </p:cNvPr>
          <p:cNvGrpSpPr/>
          <p:nvPr/>
        </p:nvGrpSpPr>
        <p:grpSpPr>
          <a:xfrm>
            <a:off x="6325111" y="3899028"/>
            <a:ext cx="2486251" cy="2724256"/>
            <a:chOff x="4170852" y="4089120"/>
            <a:chExt cx="2486251" cy="27242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A42C312-49EC-40BA-8859-489C844E80D9}"/>
                </a:ext>
              </a:extLst>
            </p:cNvPr>
            <p:cNvSpPr/>
            <p:nvPr/>
          </p:nvSpPr>
          <p:spPr bwMode="auto">
            <a:xfrm>
              <a:off x="6074991" y="4089120"/>
              <a:ext cx="513233" cy="2810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BD79DE5-5413-4DDD-8879-56C08753342C}"/>
                </a:ext>
              </a:extLst>
            </p:cNvPr>
            <p:cNvSpPr/>
            <p:nvPr/>
          </p:nvSpPr>
          <p:spPr bwMode="auto">
            <a:xfrm>
              <a:off x="6036091" y="5081621"/>
              <a:ext cx="621012" cy="30916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56">
              <a:extLst>
                <a:ext uri="{FF2B5EF4-FFF2-40B4-BE49-F238E27FC236}">
                  <a16:creationId xmlns:a16="http://schemas.microsoft.com/office/drawing/2014/main" id="{F220791B-5BCF-40B8-A512-F7461DA97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852" y="6351711"/>
              <a:ext cx="20313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右部继承</a:t>
              </a:r>
              <a:r>
                <a:rPr kumimoji="1" lang="zh-CN" altLang="en-US" sz="2400" b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属性</a:t>
              </a:r>
              <a:endParaRPr lang="zh-CN" altLang="en-US" sz="24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7CD7D31-47AC-4441-A0CF-D1C29B1E3B54}"/>
                </a:ext>
              </a:extLst>
            </p:cNvPr>
            <p:cNvCxnSpPr>
              <a:endCxn id="24" idx="0"/>
            </p:cNvCxnSpPr>
            <p:nvPr/>
          </p:nvCxnSpPr>
          <p:spPr bwMode="auto">
            <a:xfrm flipH="1">
              <a:off x="5186515" y="4399186"/>
              <a:ext cx="1149821" cy="1952525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8E8FADB-1A1B-42A3-93D0-BAD842B81824}"/>
                </a:ext>
              </a:extLst>
            </p:cNvPr>
            <p:cNvCxnSpPr>
              <a:stCxn id="24" idx="0"/>
              <a:endCxn id="23" idx="2"/>
            </p:cNvCxnSpPr>
            <p:nvPr/>
          </p:nvCxnSpPr>
          <p:spPr bwMode="auto">
            <a:xfrm flipV="1">
              <a:off x="5186515" y="5390787"/>
              <a:ext cx="1160082" cy="960924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DB73917-2004-42DD-87CC-DB1C463D43ED}"/>
              </a:ext>
            </a:extLst>
          </p:cNvPr>
          <p:cNvGrpSpPr/>
          <p:nvPr/>
        </p:nvGrpSpPr>
        <p:grpSpPr>
          <a:xfrm>
            <a:off x="8490595" y="4879511"/>
            <a:ext cx="2031324" cy="1680834"/>
            <a:chOff x="6336336" y="5090151"/>
            <a:chExt cx="2031324" cy="1680834"/>
          </a:xfrm>
        </p:grpSpPr>
        <p:sp>
          <p:nvSpPr>
            <p:cNvPr id="28" name="矩形 56">
              <a:extLst>
                <a:ext uri="{FF2B5EF4-FFF2-40B4-BE49-F238E27FC236}">
                  <a16:creationId xmlns:a16="http://schemas.microsoft.com/office/drawing/2014/main" id="{9B48CC5E-0A51-4F02-8064-D79BA6273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6336" y="6309320"/>
              <a:ext cx="20313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左部继承</a:t>
              </a:r>
              <a:r>
                <a:rPr kumimoji="1" lang="zh-CN" altLang="en-US" sz="2400" b="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属性</a:t>
              </a:r>
              <a:endParaRPr lang="zh-CN" altLang="en-US" sz="2400" b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306FD9-E696-4901-B40C-8AF2A56BCD8A}"/>
                </a:ext>
              </a:extLst>
            </p:cNvPr>
            <p:cNvSpPr/>
            <p:nvPr/>
          </p:nvSpPr>
          <p:spPr bwMode="auto">
            <a:xfrm>
              <a:off x="6981115" y="5090151"/>
              <a:ext cx="513233" cy="30916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1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4B9C674-A8B8-4A92-8F11-35F254566DA8}"/>
                </a:ext>
              </a:extLst>
            </p:cNvPr>
            <p:cNvCxnSpPr>
              <a:stCxn id="29" idx="2"/>
              <a:endCxn id="28" idx="0"/>
            </p:cNvCxnSpPr>
            <p:nvPr/>
          </p:nvCxnSpPr>
          <p:spPr bwMode="auto">
            <a:xfrm>
              <a:off x="7237732" y="5399317"/>
              <a:ext cx="114266" cy="910003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5B73CD9-AD3C-4663-9E2D-E7EA44A2542A}"/>
              </a:ext>
            </a:extLst>
          </p:cNvPr>
          <p:cNvSpPr/>
          <p:nvPr/>
        </p:nvSpPr>
        <p:spPr bwMode="auto">
          <a:xfrm>
            <a:off x="3541169" y="4234988"/>
            <a:ext cx="1496557" cy="19345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anose="05000000000000000000" pitchFamily="2" charset="2"/>
              <a:buNone/>
              <a:tabLst/>
            </a:pPr>
            <a:endParaRPr kumimoji="1" lang="zh-CN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B82B67D-DEE8-4F7B-8313-FF8756464163}"/>
              </a:ext>
            </a:extLst>
          </p:cNvPr>
          <p:cNvSpPr txBox="1"/>
          <p:nvPr/>
        </p:nvSpPr>
        <p:spPr>
          <a:xfrm>
            <a:off x="2952793" y="630156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右部符号的综合属性</a:t>
            </a:r>
          </a:p>
        </p:txBody>
      </p:sp>
    </p:spTree>
    <p:extLst>
      <p:ext uri="{BB962C8B-B14F-4D97-AF65-F5344CB8AC3E}">
        <p14:creationId xmlns:p14="http://schemas.microsoft.com/office/powerpoint/2010/main" val="26440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940471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1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5035C7-E7C6-9C27-FCAB-35B652A9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50A7B9-4EE2-47E5-0315-35F486BC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EDCFF1-2394-94CC-6049-780D1BC26C1B}"/>
              </a:ext>
            </a:extLst>
          </p:cNvPr>
          <p:cNvSpPr txBox="1"/>
          <p:nvPr/>
        </p:nvSpPr>
        <p:spPr>
          <a:xfrm>
            <a:off x="2141198" y="5672390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ECF14F-A10D-EB26-7EAE-57C508F10FE4}"/>
              </a:ext>
            </a:extLst>
          </p:cNvPr>
          <p:cNvSpPr txBox="1"/>
          <p:nvPr/>
        </p:nvSpPr>
        <p:spPr>
          <a:xfrm>
            <a:off x="3722381" y="493403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7001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018164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81BBF9-235B-D221-E625-48397BA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4B607A-C5ED-E2D1-744E-C3833B971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DAB0E2-2459-20CD-8973-4E91FF92348F}"/>
              </a:ext>
            </a:extLst>
          </p:cNvPr>
          <p:cNvSpPr txBox="1"/>
          <p:nvPr/>
        </p:nvSpPr>
        <p:spPr>
          <a:xfrm>
            <a:off x="2141198" y="591033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35D42-EC07-EB4E-F6F0-4008AB6CFB1A}"/>
              </a:ext>
            </a:extLst>
          </p:cNvPr>
          <p:cNvSpPr txBox="1"/>
          <p:nvPr/>
        </p:nvSpPr>
        <p:spPr>
          <a:xfrm>
            <a:off x="4237715" y="5910166"/>
            <a:ext cx="238016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2574F74-F8F1-876E-C605-E3E4CD600310}"/>
              </a:ext>
            </a:extLst>
          </p:cNvPr>
          <p:cNvCxnSpPr/>
          <p:nvPr/>
        </p:nvCxnSpPr>
        <p:spPr>
          <a:xfrm>
            <a:off x="2313630" y="360056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87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841371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7A590-D255-F5E6-5540-0F4BD62D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E8E099-0BE7-2ABD-9B6C-08D9378E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725458-2F34-998E-A018-A2CE3CFBB413}"/>
              </a:ext>
            </a:extLst>
          </p:cNvPr>
          <p:cNvSpPr txBox="1"/>
          <p:nvPr/>
        </p:nvSpPr>
        <p:spPr>
          <a:xfrm>
            <a:off x="2141198" y="591033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FE5DD8-E0F1-BC4E-3136-FED642B62C0F}"/>
              </a:ext>
            </a:extLst>
          </p:cNvPr>
          <p:cNvSpPr txBox="1"/>
          <p:nvPr/>
        </p:nvSpPr>
        <p:spPr>
          <a:xfrm>
            <a:off x="4236731" y="590558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9848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281412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7956F1-95F7-AF92-6419-A441ED19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689E45-1284-D27D-3FC7-5159E7BF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ABB4FC-112D-DAAC-739D-D2A0E782BA93}"/>
              </a:ext>
            </a:extLst>
          </p:cNvPr>
          <p:cNvSpPr txBox="1"/>
          <p:nvPr/>
        </p:nvSpPr>
        <p:spPr>
          <a:xfrm>
            <a:off x="2141198" y="616179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6498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246710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4C6F74-E053-1FCF-1390-1EA1AF85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DFE0AB-1C9C-C845-CEEE-F3531990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4157B0-E2B9-34B0-FF1C-55AFE74E9429}"/>
              </a:ext>
            </a:extLst>
          </p:cNvPr>
          <p:cNvSpPr txBox="1"/>
          <p:nvPr/>
        </p:nvSpPr>
        <p:spPr>
          <a:xfrm>
            <a:off x="2141198" y="541884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573D68-11AC-8A5A-4751-84A8B1DE47B6}"/>
              </a:ext>
            </a:extLst>
          </p:cNvPr>
          <p:cNvSpPr txBox="1"/>
          <p:nvPr/>
        </p:nvSpPr>
        <p:spPr>
          <a:xfrm>
            <a:off x="3722381" y="614561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04D750-B460-67E7-00B6-3C0F6880C6C7}"/>
              </a:ext>
            </a:extLst>
          </p:cNvPr>
          <p:cNvCxnSpPr/>
          <p:nvPr/>
        </p:nvCxnSpPr>
        <p:spPr>
          <a:xfrm>
            <a:off x="2313630" y="289190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1435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37232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0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B8042A-FBF0-41DD-B049-C2E877F1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1ACF8B-D484-8380-BE40-F31AF0DC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24D412-454D-0F47-E64A-D7ED45E935F1}"/>
              </a:ext>
            </a:extLst>
          </p:cNvPr>
          <p:cNvSpPr txBox="1"/>
          <p:nvPr/>
        </p:nvSpPr>
        <p:spPr>
          <a:xfrm>
            <a:off x="2141198" y="541884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2E80E3-EA16-2002-6400-EAFA30B5D52A}"/>
              </a:ext>
            </a:extLst>
          </p:cNvPr>
          <p:cNvSpPr txBox="1"/>
          <p:nvPr/>
        </p:nvSpPr>
        <p:spPr>
          <a:xfrm>
            <a:off x="3722381" y="614561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7772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76509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C13542-4113-E283-B37A-C5A4E492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3F96ED-21CE-0D8D-9352-C762D73D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DE2DC7-A3D7-36EA-C862-1990084E5F9F}"/>
              </a:ext>
            </a:extLst>
          </p:cNvPr>
          <p:cNvSpPr txBox="1"/>
          <p:nvPr/>
        </p:nvSpPr>
        <p:spPr>
          <a:xfrm>
            <a:off x="2472668" y="589890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0DFD88-D763-75E4-E964-F6DD36463CDB}"/>
              </a:ext>
            </a:extLst>
          </p:cNvPr>
          <p:cNvSpPr txBox="1"/>
          <p:nvPr/>
        </p:nvSpPr>
        <p:spPr>
          <a:xfrm>
            <a:off x="4225301" y="590558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41D0B61-A504-6C7D-D42A-84544D716832}"/>
              </a:ext>
            </a:extLst>
          </p:cNvPr>
          <p:cNvCxnSpPr/>
          <p:nvPr/>
        </p:nvCxnSpPr>
        <p:spPr>
          <a:xfrm>
            <a:off x="2313630" y="360056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568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84754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9C712B-20BB-B173-C42E-1AD8A957B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E5D4FE-2CA4-38F0-4B20-1717A98F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E132F4-1970-046B-37D1-0C87248D58C9}"/>
              </a:ext>
            </a:extLst>
          </p:cNvPr>
          <p:cNvSpPr txBox="1"/>
          <p:nvPr/>
        </p:nvSpPr>
        <p:spPr>
          <a:xfrm>
            <a:off x="2472668" y="589890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04D6D1-A5C3-6516-5571-BEF553D1813E}"/>
              </a:ext>
            </a:extLst>
          </p:cNvPr>
          <p:cNvSpPr txBox="1"/>
          <p:nvPr/>
        </p:nvSpPr>
        <p:spPr>
          <a:xfrm>
            <a:off x="4225301" y="590558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5201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3633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D81D4-307B-6C14-C1E9-84FDF2F6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1245C0-2E5C-3F95-72AC-3A6D8C57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72EA11-7148-3B86-B93A-CAABEB888171}"/>
              </a:ext>
            </a:extLst>
          </p:cNvPr>
          <p:cNvSpPr txBox="1"/>
          <p:nvPr/>
        </p:nvSpPr>
        <p:spPr>
          <a:xfrm>
            <a:off x="2472668" y="6150368"/>
            <a:ext cx="34848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6796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33712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9D474D-8108-925E-FFB1-63B3B929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FCEBA1-F25C-4C97-96E3-ED1D4D87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6764D2-00F9-94AC-C4D3-E6077819FC8E}"/>
              </a:ext>
            </a:extLst>
          </p:cNvPr>
          <p:cNvSpPr txBox="1"/>
          <p:nvPr/>
        </p:nvSpPr>
        <p:spPr>
          <a:xfrm>
            <a:off x="2812597" y="566323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598FCA-191D-4E2C-D7E9-80F3679D6E75}"/>
              </a:ext>
            </a:extLst>
          </p:cNvPr>
          <p:cNvSpPr txBox="1"/>
          <p:nvPr/>
        </p:nvSpPr>
        <p:spPr>
          <a:xfrm>
            <a:off x="3722381" y="614561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F8B922A-C32A-AD3C-CB65-034660D51110}"/>
              </a:ext>
            </a:extLst>
          </p:cNvPr>
          <p:cNvCxnSpPr/>
          <p:nvPr/>
        </p:nvCxnSpPr>
        <p:spPr>
          <a:xfrm>
            <a:off x="2313630" y="314336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99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D3A4D-C441-44DF-A813-8D72CB92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BC234-CDFF-4076-8492-19DF84C8A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200" dirty="0"/>
              <a:t>语义规则的内容：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属性计算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静态语义检查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2"/>
            <a:r>
              <a:rPr lang="zh-CN" altLang="en-US" sz="2600" dirty="0">
                <a:solidFill>
                  <a:schemeClr val="tx1"/>
                </a:solidFill>
              </a:rPr>
              <a:t>类型检查、控制流检查、唯一性检查、关联名检查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符号表操作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代码生成等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给出错误信息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执行任何其它动作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8905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23997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09A51F-677E-ABD7-7B14-E47307B9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4E1E12-9009-380A-1C04-3CD6C301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B3E94B-A009-FBA2-67C5-6AB9FEC5D8D9}"/>
              </a:ext>
            </a:extLst>
          </p:cNvPr>
          <p:cNvSpPr txBox="1"/>
          <p:nvPr/>
        </p:nvSpPr>
        <p:spPr>
          <a:xfrm>
            <a:off x="2812597" y="566323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BB7A58-AEB4-88E4-5C8F-80EDC3240498}"/>
              </a:ext>
            </a:extLst>
          </p:cNvPr>
          <p:cNvSpPr txBox="1"/>
          <p:nvPr/>
        </p:nvSpPr>
        <p:spPr>
          <a:xfrm>
            <a:off x="3722381" y="614561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9691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04884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123F75-1E07-7D69-E593-3B55240B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F54A6A-F73C-7629-3F79-B10DFFC1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5EE099-2669-9EEE-DE4C-BF352425DA97}"/>
              </a:ext>
            </a:extLst>
          </p:cNvPr>
          <p:cNvSpPr txBox="1"/>
          <p:nvPr/>
        </p:nvSpPr>
        <p:spPr>
          <a:xfrm>
            <a:off x="2812597" y="590326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51125B-4F5B-F250-1E65-0CF7A5838CA4}"/>
              </a:ext>
            </a:extLst>
          </p:cNvPr>
          <p:cNvSpPr txBox="1"/>
          <p:nvPr/>
        </p:nvSpPr>
        <p:spPr>
          <a:xfrm>
            <a:off x="4225301" y="590558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4F79CBB-6953-B40D-0955-BA34BD49FBD1}"/>
              </a:ext>
            </a:extLst>
          </p:cNvPr>
          <p:cNvCxnSpPr/>
          <p:nvPr/>
        </p:nvCxnSpPr>
        <p:spPr>
          <a:xfrm>
            <a:off x="2313630" y="360056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872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776543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7F328-D908-400B-3861-3939D29E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98BB18-FACF-302B-814F-B499F445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B5E3F3-70F8-930D-7483-9D7F44A5049C}"/>
              </a:ext>
            </a:extLst>
          </p:cNvPr>
          <p:cNvSpPr txBox="1"/>
          <p:nvPr/>
        </p:nvSpPr>
        <p:spPr>
          <a:xfrm>
            <a:off x="2812597" y="590326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935236-716C-9C52-DE87-342F77A60025}"/>
              </a:ext>
            </a:extLst>
          </p:cNvPr>
          <p:cNvSpPr txBox="1"/>
          <p:nvPr/>
        </p:nvSpPr>
        <p:spPr>
          <a:xfrm>
            <a:off x="4225301" y="5905585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089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678600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682DA0-6958-05C1-1D60-332B083E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EF95B3-652E-D752-9BC9-D04978640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BC6E01-86A6-5D71-BB54-E1F10249C305}"/>
              </a:ext>
            </a:extLst>
          </p:cNvPr>
          <p:cNvSpPr txBox="1"/>
          <p:nvPr/>
        </p:nvSpPr>
        <p:spPr>
          <a:xfrm>
            <a:off x="2812597" y="615472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6DD7FA-5D7A-F1F1-CDF7-4E594C9F87C7}"/>
              </a:ext>
            </a:extLst>
          </p:cNvPr>
          <p:cNvSpPr txBox="1"/>
          <p:nvPr/>
        </p:nvSpPr>
        <p:spPr>
          <a:xfrm>
            <a:off x="3462413" y="6155389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2A2AD4E-BCA7-78A8-FB30-1616D5907916}"/>
              </a:ext>
            </a:extLst>
          </p:cNvPr>
          <p:cNvCxnSpPr/>
          <p:nvPr/>
        </p:nvCxnSpPr>
        <p:spPr>
          <a:xfrm>
            <a:off x="2313630" y="266330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123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719807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3BE65-9FE1-E09D-2533-A9E48E4B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7BBA05-CCEE-B4D7-8699-708EC5DE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037B3B-EDF9-5ABD-37D5-A6F95323CA3A}"/>
              </a:ext>
            </a:extLst>
          </p:cNvPr>
          <p:cNvSpPr txBox="1"/>
          <p:nvPr/>
        </p:nvSpPr>
        <p:spPr>
          <a:xfrm>
            <a:off x="2812597" y="615472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A0A30A-E4A6-888A-3B9C-F2991646549D}"/>
              </a:ext>
            </a:extLst>
          </p:cNvPr>
          <p:cNvSpPr txBox="1"/>
          <p:nvPr/>
        </p:nvSpPr>
        <p:spPr>
          <a:xfrm>
            <a:off x="3462413" y="6155389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7546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58664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0362AE-F880-9DD1-7FC4-2842D8CCF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6A39CD-B747-46EF-4276-AF163479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ABCB2A-7855-EC43-80D0-8ECCE1D68668}"/>
              </a:ext>
            </a:extLst>
          </p:cNvPr>
          <p:cNvSpPr txBox="1"/>
          <p:nvPr/>
        </p:nvSpPr>
        <p:spPr>
          <a:xfrm>
            <a:off x="2812597" y="639475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B2DBF5-6176-D094-BE31-4AFAD8AAE80B}"/>
              </a:ext>
            </a:extLst>
          </p:cNvPr>
          <p:cNvSpPr txBox="1"/>
          <p:nvPr/>
        </p:nvSpPr>
        <p:spPr>
          <a:xfrm>
            <a:off x="3462413" y="6155389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CC1A143-E407-740B-555D-AD7AD39FBA93}"/>
              </a:ext>
            </a:extLst>
          </p:cNvPr>
          <p:cNvCxnSpPr/>
          <p:nvPr/>
        </p:nvCxnSpPr>
        <p:spPr>
          <a:xfrm>
            <a:off x="2313630" y="242327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487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89160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474FF-FF38-A479-EA73-207E414E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425F08-30FD-045A-5BAB-99F2C3CE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15D3BB-B5D9-C156-E1F8-D768F7B4C084}"/>
              </a:ext>
            </a:extLst>
          </p:cNvPr>
          <p:cNvSpPr txBox="1"/>
          <p:nvPr/>
        </p:nvSpPr>
        <p:spPr>
          <a:xfrm>
            <a:off x="2812597" y="639475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70960D-7952-B1E0-6B1A-B4246C2BECFF}"/>
              </a:ext>
            </a:extLst>
          </p:cNvPr>
          <p:cNvSpPr txBox="1"/>
          <p:nvPr/>
        </p:nvSpPr>
        <p:spPr>
          <a:xfrm>
            <a:off x="3462413" y="6155389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B9CAEB5-AED0-F5DE-41B8-796A815CF30D}"/>
              </a:ext>
            </a:extLst>
          </p:cNvPr>
          <p:cNvCxnSpPr/>
          <p:nvPr/>
        </p:nvCxnSpPr>
        <p:spPr>
          <a:xfrm>
            <a:off x="2313630" y="242327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929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14815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S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P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B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0000FF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0000FF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.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2717D-DA07-662B-7EA8-065CFAD9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3F553C-C7F2-0ED0-18E6-580D0C6E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C46BE6-58D4-D960-00BF-8D47A6E934A7}"/>
              </a:ext>
            </a:extLst>
          </p:cNvPr>
          <p:cNvSpPr txBox="1"/>
          <p:nvPr/>
        </p:nvSpPr>
        <p:spPr>
          <a:xfrm>
            <a:off x="2812597" y="639475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DE1040-38E9-8516-61BF-B6720D870759}"/>
              </a:ext>
            </a:extLst>
          </p:cNvPr>
          <p:cNvSpPr txBox="1"/>
          <p:nvPr/>
        </p:nvSpPr>
        <p:spPr>
          <a:xfrm>
            <a:off x="3462413" y="4920949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6C96122-EEEB-20EF-AFAE-5F50CD13E034}"/>
              </a:ext>
            </a:extLst>
          </p:cNvPr>
          <p:cNvCxnSpPr/>
          <p:nvPr/>
        </p:nvCxnSpPr>
        <p:spPr>
          <a:xfrm>
            <a:off x="2313630" y="242327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766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344348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S 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3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kumimoji="0" lang="en-US" altLang="zh-CN" sz="1800" b="1" dirty="0">
                          <a:solidFill>
                            <a:srgbClr val="FF0000"/>
                          </a:solidFill>
                          <a:latin typeface="+mn-lt"/>
                          <a:cs typeface="Times New Roman" pitchFamily="18" charset="0"/>
                          <a:sym typeface="Symbol" pitchFamily="18" charset="2"/>
                        </a:rPr>
                        <a:t>M</a:t>
                      </a:r>
                      <a:r>
                        <a:rPr kumimoji="0" lang="en-US" altLang="zh-CN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宋体" pitchFamily="2" charset="-122"/>
                          <a:cs typeface="Times New Roman" pitchFamily="18" charset="0"/>
                          <a:sym typeface="Symbol" pitchFamily="18" charset="2"/>
                        </a:rPr>
                        <a:t> 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2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.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123342-F668-41C2-69AE-CAC5CB7A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BC8853-1DE4-8512-96E2-186660860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376F35-B8B9-F80D-8635-C55436869B83}"/>
              </a:ext>
            </a:extLst>
          </p:cNvPr>
          <p:cNvSpPr txBox="1"/>
          <p:nvPr/>
        </p:nvSpPr>
        <p:spPr>
          <a:xfrm>
            <a:off x="2812597" y="5171746"/>
            <a:ext cx="360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EA9B47-6DC9-CE84-AA1E-36F50CBB73D9}"/>
              </a:ext>
            </a:extLst>
          </p:cNvPr>
          <p:cNvSpPr txBox="1"/>
          <p:nvPr/>
        </p:nvSpPr>
        <p:spPr>
          <a:xfrm>
            <a:off x="3188093" y="4177999"/>
            <a:ext cx="261818" cy="25344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8778BCA-531C-BAC6-AEC9-D3A09C6CC3C7}"/>
              </a:ext>
            </a:extLst>
          </p:cNvPr>
          <p:cNvCxnSpPr/>
          <p:nvPr/>
        </p:nvCxnSpPr>
        <p:spPr>
          <a:xfrm>
            <a:off x="2313630" y="2183245"/>
            <a:ext cx="288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709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22006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N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D7DCCE-F6B4-465A-A876-A63402FDB9C8}"/>
              </a:ext>
            </a:extLst>
          </p:cNvPr>
          <p:cNvSpPr txBox="1"/>
          <p:nvPr/>
        </p:nvSpPr>
        <p:spPr>
          <a:xfrm>
            <a:off x="10414683" y="471148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0.625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74ACE3-EAAE-309A-0CAE-C3FE8178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21E53E-5022-49DA-4BEF-ADA6F0B9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42BF32-A9F2-7731-A63A-62CA4EA6F9AC}"/>
              </a:ext>
            </a:extLst>
          </p:cNvPr>
          <p:cNvSpPr txBox="1"/>
          <p:nvPr/>
        </p:nvSpPr>
        <p:spPr>
          <a:xfrm>
            <a:off x="2794723" y="4448055"/>
            <a:ext cx="396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259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39A57-A258-4CDC-A5DF-66727575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9C661-C769-4560-A81C-647988B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测试：语义规则</a:t>
            </a:r>
            <a:endParaRPr lang="en-US" altLang="zh-CN" sz="2800" dirty="0"/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考虑非终结符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A，B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其中，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有一个继承属性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和一个综合属性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有综合属性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有继承属性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产生式</a:t>
            </a:r>
            <a:r>
              <a:rPr kumimoji="0" lang="en-US" altLang="zh-CN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A→BC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不可能有规则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lang="en-US" altLang="zh-CN" sz="2800" b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</a:t>
            </a:r>
            <a:endParaRPr lang="en-US" altLang="zh-CN" sz="2800" b="0" dirty="0">
              <a:solidFill>
                <a:srgbClr val="3333FF"/>
              </a:solidFill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A.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C.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:=B.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+1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B.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A.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C.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C.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A.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None/>
              <a:tabLst/>
              <a:defRPr/>
            </a:pPr>
            <a:r>
              <a:rPr lang="en-US" altLang="zh-CN" sz="2800" b="0" dirty="0">
                <a:solidFill>
                  <a:srgbClr val="0070C0"/>
                </a:solidFill>
              </a:rPr>
              <a:t>   </a:t>
            </a:r>
            <a:r>
              <a:rPr lang="en-US" altLang="zh-CN" sz="2800" b="0" dirty="0"/>
              <a:t>D. </a:t>
            </a:r>
            <a:r>
              <a:rPr lang="en-US" altLang="zh-CN" sz="2800" b="0" dirty="0" err="1"/>
              <a:t>A.</a:t>
            </a:r>
            <a:r>
              <a:rPr lang="en-US" altLang="zh-CN" sz="2800" b="0" dirty="0" err="1">
                <a:solidFill>
                  <a:srgbClr val="FF0000"/>
                </a:solidFill>
              </a:rPr>
              <a:t>a</a:t>
            </a:r>
            <a:r>
              <a:rPr lang="en-US" altLang="zh-CN" sz="2800" b="0" dirty="0"/>
              <a:t> :=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0" dirty="0"/>
              <a:t>(</a:t>
            </a:r>
            <a:r>
              <a:rPr lang="en-US" altLang="zh-CN" sz="2800" b="0" dirty="0" err="1"/>
              <a:t>B.</a:t>
            </a:r>
            <a:r>
              <a:rPr lang="en-US" altLang="zh-CN" sz="2800" b="0" dirty="0" err="1">
                <a:solidFill>
                  <a:srgbClr val="FF0000"/>
                </a:solidFill>
              </a:rPr>
              <a:t>b</a:t>
            </a:r>
            <a:r>
              <a:rPr lang="en-US" altLang="zh-CN" sz="2800" b="0" dirty="0"/>
              <a:t>)+1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8B3CE4-9C7A-6BBE-3FB5-4370C6E7F0D5}"/>
              </a:ext>
            </a:extLst>
          </p:cNvPr>
          <p:cNvSpPr txBox="1"/>
          <p:nvPr/>
        </p:nvSpPr>
        <p:spPr>
          <a:xfrm>
            <a:off x="800711" y="3054376"/>
            <a:ext cx="1854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A→BC</a:t>
            </a:r>
            <a:endParaRPr lang="zh-CN" altLang="en-US" dirty="0">
              <a:solidFill>
                <a:srgbClr val="0E7C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968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DAFA-4AC0-49B1-B9D4-C3E9E475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7.2.4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翻译模式的自底向上计算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FECCB9-346F-441A-987F-CC456208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12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步 根据</a:t>
            </a:r>
            <a:r>
              <a:rPr lang="en-US" altLang="zh-CN" dirty="0"/>
              <a:t>LR</a:t>
            </a:r>
            <a:r>
              <a:rPr lang="zh-CN" altLang="en-US" dirty="0"/>
              <a:t>分析表，以及栈操作指令，分析目标符号串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A6A2DBE-8E9C-4B1B-BA17-C99B5AF5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41038"/>
              </p:ext>
            </p:extLst>
          </p:nvPr>
        </p:nvGraphicFramePr>
        <p:xfrm>
          <a:off x="5745619" y="2475229"/>
          <a:ext cx="4126801" cy="36915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830179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25382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821410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635430">
                  <a:extLst>
                    <a:ext uri="{9D8B030D-6E8A-4147-A177-3AD203B41FA5}">
                      <a16:colId xmlns:a16="http://schemas.microsoft.com/office/drawing/2014/main" val="7412119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9974348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44990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828725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5675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8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89367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1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+mn-lt"/>
                        </a:rPr>
                        <a:t>ACC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0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+mn-lt"/>
                        </a:rPr>
                        <a:t>-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800" b="1" dirty="0">
                          <a:latin typeface="+mn-lt"/>
                        </a:rPr>
                        <a:t>.101#</a:t>
                      </a:r>
                      <a:endParaRPr lang="zh-CN" altLang="en-US" sz="1800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017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662D539-E749-4D79-812D-A97D93619DF5}"/>
              </a:ext>
            </a:extLst>
          </p:cNvPr>
          <p:cNvSpPr txBox="1"/>
          <p:nvPr/>
        </p:nvSpPr>
        <p:spPr>
          <a:xfrm>
            <a:off x="633695" y="1851609"/>
            <a:ext cx="295274" cy="1870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5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6</a:t>
            </a:r>
          </a:p>
          <a:p>
            <a:pPr>
              <a:lnSpc>
                <a:spcPts val="2000"/>
              </a:lnSpc>
            </a:pPr>
            <a:r>
              <a:rPr lang="en-US" altLang="zh-CN" sz="1600" dirty="0"/>
              <a:t>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4D3863-66CD-40E8-851C-B33B7CFB7A46}"/>
              </a:ext>
            </a:extLst>
          </p:cNvPr>
          <p:cNvSpPr txBox="1"/>
          <p:nvPr/>
        </p:nvSpPr>
        <p:spPr>
          <a:xfrm>
            <a:off x="7718157" y="615132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v</a:t>
            </a:r>
            <a:endParaRPr lang="zh-CN" altLang="en-US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D4C6BA-F557-40D4-88E2-DA9FE56164E9}"/>
              </a:ext>
            </a:extLst>
          </p:cNvPr>
          <p:cNvSpPr txBox="1"/>
          <p:nvPr/>
        </p:nvSpPr>
        <p:spPr>
          <a:xfrm>
            <a:off x="8449415" y="6166819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s</a:t>
            </a:r>
            <a:endParaRPr lang="zh-CN" altLang="en-US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D7DCCE-F6B4-465A-A876-A63402FDB9C8}"/>
              </a:ext>
            </a:extLst>
          </p:cNvPr>
          <p:cNvSpPr txBox="1"/>
          <p:nvPr/>
        </p:nvSpPr>
        <p:spPr>
          <a:xfrm>
            <a:off x="10414683" y="471148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0.625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BC7131-DC2A-AE73-9896-33918C28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" y="1457760"/>
            <a:ext cx="4355872" cy="22310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548D09-7111-D723-EC66-54933E56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14" y="3688815"/>
            <a:ext cx="2978239" cy="3024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3D34DA-DC59-0636-09C1-C696769CC1B7}"/>
              </a:ext>
            </a:extLst>
          </p:cNvPr>
          <p:cNvSpPr txBox="1"/>
          <p:nvPr/>
        </p:nvSpPr>
        <p:spPr>
          <a:xfrm>
            <a:off x="2794723" y="4448055"/>
            <a:ext cx="396000" cy="252000"/>
          </a:xfrm>
          <a:prstGeom prst="rect">
            <a:avLst/>
          </a:prstGeom>
          <a:solidFill>
            <a:srgbClr val="3333FF">
              <a:alpha val="46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7952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</a:t>
            </a:r>
            <a:r>
              <a:rPr lang="zh-CN" altLang="en-US" sz="2800" b="1" dirty="0"/>
              <a:t>　基于属性文法的语义计算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</a:t>
            </a:r>
            <a:r>
              <a:rPr lang="zh-CN" altLang="en-US" sz="2800" b="1" dirty="0"/>
              <a:t>　基于翻译模式的语义计算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7.3</a:t>
            </a:r>
            <a:r>
              <a:rPr lang="zh-CN" altLang="en-US" sz="2800" b="1" u="sng" dirty="0">
                <a:solidFill>
                  <a:srgbClr val="C00000"/>
                </a:solidFill>
              </a:rPr>
              <a:t>　分析和翻译的自动生成工具</a:t>
            </a:r>
            <a:r>
              <a:rPr lang="en-US" altLang="zh-CN" sz="2800" b="1" u="sng" dirty="0">
                <a:solidFill>
                  <a:srgbClr val="C00000"/>
                </a:solidFill>
              </a:rPr>
              <a:t>-bison</a:t>
            </a:r>
            <a:endParaRPr lang="zh-CN" altLang="en-US" sz="2800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4255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E510D-5F6E-41D1-AE86-A32A19B3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102EB-CBFE-42F3-8611-2B7E5474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语义分析的基本原理和方法：属性文法，翻译模式。在语法分析过程制导下，如何进行语义分析。</a:t>
            </a:r>
          </a:p>
          <a:p>
            <a:r>
              <a:rPr lang="zh-CN" altLang="en-US" dirty="0"/>
              <a:t>综合属性和继承属性；</a:t>
            </a:r>
            <a:r>
              <a:rPr lang="en-US" altLang="zh-CN" dirty="0"/>
              <a:t>S-</a:t>
            </a:r>
            <a:r>
              <a:rPr lang="zh-CN" altLang="en-US" dirty="0"/>
              <a:t>属性文法，</a:t>
            </a:r>
            <a:r>
              <a:rPr lang="en-US" altLang="zh-CN" dirty="0"/>
              <a:t>L-</a:t>
            </a:r>
            <a:r>
              <a:rPr lang="zh-CN" altLang="en-US" dirty="0"/>
              <a:t>属性方法；</a:t>
            </a:r>
            <a:r>
              <a:rPr lang="en-US" altLang="zh-CN" dirty="0"/>
              <a:t>S-</a:t>
            </a:r>
            <a:r>
              <a:rPr lang="zh-CN" altLang="en-US" dirty="0"/>
              <a:t>翻译模式</a:t>
            </a:r>
            <a:r>
              <a:rPr lang="en-US" altLang="zh-CN" dirty="0"/>
              <a:t>,L-</a:t>
            </a:r>
            <a:r>
              <a:rPr lang="zh-CN" altLang="en-US" dirty="0"/>
              <a:t>翻译模式；</a:t>
            </a:r>
            <a:endParaRPr lang="en-US" altLang="zh-CN" dirty="0"/>
          </a:p>
          <a:p>
            <a:r>
              <a:rPr lang="zh-CN" altLang="en-US" dirty="0"/>
              <a:t>自上而下，自下而上的两类语法制导的翻译方法，其属性值的传递方法具有不同的特点。</a:t>
            </a:r>
          </a:p>
          <a:p>
            <a:r>
              <a:rPr lang="zh-CN" altLang="en-US" dirty="0"/>
              <a:t>重点掌握的内容是</a:t>
            </a:r>
          </a:p>
          <a:p>
            <a:r>
              <a:rPr lang="zh-CN" altLang="en-US" dirty="0"/>
              <a:t>    ①属性文法</a:t>
            </a:r>
            <a:r>
              <a:rPr lang="en-US" altLang="zh-CN" dirty="0"/>
              <a:t>/</a:t>
            </a:r>
            <a:r>
              <a:rPr lang="zh-CN" altLang="en-US" dirty="0"/>
              <a:t>翻译模式的基本概念与语义计算方法；</a:t>
            </a:r>
          </a:p>
          <a:p>
            <a:r>
              <a:rPr lang="zh-CN" altLang="en-US" dirty="0"/>
              <a:t>    ②</a:t>
            </a:r>
            <a:r>
              <a:rPr lang="en-US" altLang="zh-CN" dirty="0"/>
              <a:t>S-</a:t>
            </a:r>
            <a:r>
              <a:rPr lang="zh-CN" altLang="en-US" dirty="0"/>
              <a:t>翻译模式的自底向上语义计算</a:t>
            </a:r>
            <a:r>
              <a:rPr lang="en-US" altLang="zh-CN" dirty="0"/>
              <a:t>/L-</a:t>
            </a:r>
            <a:r>
              <a:rPr lang="zh-CN" altLang="en-US" dirty="0"/>
              <a:t>翻译模式的递归下降语义计算。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009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8C76A-291F-4D44-8EB8-A942330F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F5D70E-88B9-4B72-B36C-9015E67B2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属性的计算及注释分析树</a:t>
            </a:r>
            <a:r>
              <a:rPr lang="en-US" altLang="zh-CN" dirty="0"/>
              <a:t>(</a:t>
            </a:r>
            <a:r>
              <a:rPr lang="zh-CN" altLang="en-US" dirty="0"/>
              <a:t>仅综合属性</a:t>
            </a:r>
            <a:r>
              <a:rPr lang="en-US" altLang="zh-CN" dirty="0"/>
              <a:t>)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71EB7713-4AB8-4200-A209-7355CEA9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92202"/>
              </p:ext>
            </p:extLst>
          </p:nvPr>
        </p:nvGraphicFramePr>
        <p:xfrm>
          <a:off x="487822" y="1874520"/>
          <a:ext cx="4838157" cy="3108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83810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254347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.val+T.val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digit.lexval</a:t>
                      </a:r>
                      <a:endParaRPr lang="en-US" altLang="zh-CN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35" name="Rectangle 4">
            <a:extLst>
              <a:ext uri="{FF2B5EF4-FFF2-40B4-BE49-F238E27FC236}">
                <a16:creationId xmlns:a16="http://schemas.microsoft.com/office/drawing/2014/main" id="{75EBBF37-8B13-40C7-A8E3-472EEA9D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162" y="5959052"/>
            <a:ext cx="161209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digit.lexval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=3</a:t>
            </a:r>
          </a:p>
        </p:txBody>
      </p:sp>
      <p:sp>
        <p:nvSpPr>
          <p:cNvPr id="36" name="Line 5">
            <a:extLst>
              <a:ext uri="{FF2B5EF4-FFF2-40B4-BE49-F238E27FC236}">
                <a16:creationId xmlns:a16="http://schemas.microsoft.com/office/drawing/2014/main" id="{2D4B8335-49AD-4B3B-966E-34273697B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2220" y="5707708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70464257-8544-44FE-ADC8-27019AE18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852" y="5287882"/>
            <a:ext cx="106680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F.val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=3</a:t>
            </a:r>
          </a:p>
        </p:txBody>
      </p:sp>
      <p:sp>
        <p:nvSpPr>
          <p:cNvPr id="38" name="Line 7">
            <a:extLst>
              <a:ext uri="{FF2B5EF4-FFF2-40B4-BE49-F238E27FC236}">
                <a16:creationId xmlns:a16="http://schemas.microsoft.com/office/drawing/2014/main" id="{2FFFBE8F-8B01-4DDD-84DF-D3CFC6AB9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2220" y="5059282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212BF9A2-5B43-4AF9-BB1B-386D12C41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398" y="4600934"/>
            <a:ext cx="106680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T.val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=3</a:t>
            </a: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97D83EF9-7C7B-4834-8182-6E398FD21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7583" y="4572566"/>
            <a:ext cx="91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*</a:t>
            </a:r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1BFC4877-93D1-48C3-A8F5-528ECEAA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471" y="5287882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digit.lexval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=5</a:t>
            </a:r>
          </a:p>
        </p:txBody>
      </p:sp>
      <p:sp>
        <p:nvSpPr>
          <p:cNvPr id="42" name="Line 13">
            <a:extLst>
              <a:ext uri="{FF2B5EF4-FFF2-40B4-BE49-F238E27FC236}">
                <a16:creationId xmlns:a16="http://schemas.microsoft.com/office/drawing/2014/main" id="{BE4487AB-EC58-4A69-A665-6338396163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8055" y="4983082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C8FC1BE0-9522-4643-A94E-D50134A5F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482" y="4525882"/>
            <a:ext cx="11788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F.val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=5</a:t>
            </a:r>
          </a:p>
        </p:txBody>
      </p:sp>
      <p:sp>
        <p:nvSpPr>
          <p:cNvPr id="44" name="Line 15">
            <a:extLst>
              <a:ext uri="{FF2B5EF4-FFF2-40B4-BE49-F238E27FC236}">
                <a16:creationId xmlns:a16="http://schemas.microsoft.com/office/drawing/2014/main" id="{E86BECC8-88C5-48D5-B7A3-4DD4787976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01842" y="4283535"/>
            <a:ext cx="223486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Line 16">
            <a:extLst>
              <a:ext uri="{FF2B5EF4-FFF2-40B4-BE49-F238E27FC236}">
                <a16:creationId xmlns:a16="http://schemas.microsoft.com/office/drawing/2014/main" id="{5F154D8C-2AA9-4B35-887D-EA2486DFF6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12496" y="4221082"/>
            <a:ext cx="0" cy="381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Line 17">
            <a:extLst>
              <a:ext uri="{FF2B5EF4-FFF2-40B4-BE49-F238E27FC236}">
                <a16:creationId xmlns:a16="http://schemas.microsoft.com/office/drawing/2014/main" id="{291570D7-2C37-4F9A-9BFB-9C90F07550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7981" y="4221082"/>
            <a:ext cx="390674" cy="312034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18">
            <a:extLst>
              <a:ext uri="{FF2B5EF4-FFF2-40B4-BE49-F238E27FC236}">
                <a16:creationId xmlns:a16="http://schemas.microsoft.com/office/drawing/2014/main" id="{9805AB4D-94EE-44F0-B1AD-89EE2950C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842" y="3763882"/>
            <a:ext cx="14330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T.val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=15</a:t>
            </a:r>
          </a:p>
        </p:txBody>
      </p:sp>
      <p:sp>
        <p:nvSpPr>
          <p:cNvPr id="48" name="Line 19">
            <a:extLst>
              <a:ext uri="{FF2B5EF4-FFF2-40B4-BE49-F238E27FC236}">
                <a16:creationId xmlns:a16="http://schemas.microsoft.com/office/drawing/2014/main" id="{BC892D8F-4832-4C38-B031-D7FBE3A23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2496" y="3535282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20">
            <a:extLst>
              <a:ext uri="{FF2B5EF4-FFF2-40B4-BE49-F238E27FC236}">
                <a16:creationId xmlns:a16="http://schemas.microsoft.com/office/drawing/2014/main" id="{22A22C01-E1FD-44ED-B93D-7C7280017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854" y="3039982"/>
            <a:ext cx="156364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E.val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=15</a:t>
            </a:r>
          </a:p>
        </p:txBody>
      </p:sp>
      <p:sp>
        <p:nvSpPr>
          <p:cNvPr id="50" name="Rectangle 21">
            <a:extLst>
              <a:ext uri="{FF2B5EF4-FFF2-40B4-BE49-F238E27FC236}">
                <a16:creationId xmlns:a16="http://schemas.microsoft.com/office/drawing/2014/main" id="{2257A194-5D00-4F18-AA98-8D3817EC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54" y="3001882"/>
            <a:ext cx="91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+</a:t>
            </a:r>
          </a:p>
        </p:txBody>
      </p:sp>
      <p:sp>
        <p:nvSpPr>
          <p:cNvPr id="51" name="Rectangle 22">
            <a:extLst>
              <a:ext uri="{FF2B5EF4-FFF2-40B4-BE49-F238E27FC236}">
                <a16:creationId xmlns:a16="http://schemas.microsoft.com/office/drawing/2014/main" id="{78ABBBAD-3FA2-49CA-91A5-BB8B837E7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4810" y="4519369"/>
            <a:ext cx="188944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digit.lexval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=4</a:t>
            </a:r>
          </a:p>
        </p:txBody>
      </p:sp>
      <p:sp>
        <p:nvSpPr>
          <p:cNvPr id="52" name="Line 23">
            <a:extLst>
              <a:ext uri="{FF2B5EF4-FFF2-40B4-BE49-F238E27FC236}">
                <a16:creationId xmlns:a16="http://schemas.microsoft.com/office/drawing/2014/main" id="{4B2D1D5D-BF79-4ED2-8366-48A4308022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87453" y="4283535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5732F9B5-1CD2-4431-A991-B0E534CE5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054" y="3840082"/>
            <a:ext cx="131522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solidFill>
                  <a:prstClr val="black"/>
                </a:solidFill>
                <a:latin typeface="微软雅黑" panose="020B0503020204020204" pitchFamily="34" charset="-122"/>
              </a:rPr>
              <a:t>F.val=4</a:t>
            </a:r>
          </a:p>
        </p:txBody>
      </p:sp>
      <p:sp>
        <p:nvSpPr>
          <p:cNvPr id="54" name="Line 25">
            <a:extLst>
              <a:ext uri="{FF2B5EF4-FFF2-40B4-BE49-F238E27FC236}">
                <a16:creationId xmlns:a16="http://schemas.microsoft.com/office/drawing/2014/main" id="{3A806CA4-6561-4648-9AB1-BE27926627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87453" y="3566148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36940D28-6A52-4EDF-B1A7-FC0A8BD5C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5632" y="3032748"/>
            <a:ext cx="156364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T.val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=4</a:t>
            </a:r>
          </a:p>
        </p:txBody>
      </p:sp>
      <p:sp>
        <p:nvSpPr>
          <p:cNvPr id="56" name="Line 27">
            <a:extLst>
              <a:ext uri="{FF2B5EF4-FFF2-40B4-BE49-F238E27FC236}">
                <a16:creationId xmlns:a16="http://schemas.microsoft.com/office/drawing/2014/main" id="{EC90CD19-20CC-4A0B-8791-CE6D6B38D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12496" y="2773281"/>
            <a:ext cx="722357" cy="34290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Line 28">
            <a:extLst>
              <a:ext uri="{FF2B5EF4-FFF2-40B4-BE49-F238E27FC236}">
                <a16:creationId xmlns:a16="http://schemas.microsoft.com/office/drawing/2014/main" id="{CDB97A43-2048-4D69-A6F6-BCEBBA0FA7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39654" y="2773282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Line 29">
            <a:extLst>
              <a:ext uri="{FF2B5EF4-FFF2-40B4-BE49-F238E27FC236}">
                <a16:creationId xmlns:a16="http://schemas.microsoft.com/office/drawing/2014/main" id="{30DBC8AC-0905-4E6B-A409-62D149B125C7}"/>
              </a:ext>
            </a:extLst>
          </p:cNvPr>
          <p:cNvSpPr>
            <a:spLocks noChangeShapeType="1"/>
          </p:cNvSpPr>
          <p:nvPr/>
        </p:nvSpPr>
        <p:spPr bwMode="auto">
          <a:xfrm>
            <a:off x="9668254" y="2773282"/>
            <a:ext cx="1159734" cy="31203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97D4973-9D4B-456A-B045-0B69870C6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393" y="227798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</a:rPr>
              <a:t>E.val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=19</a:t>
            </a:r>
          </a:p>
        </p:txBody>
      </p:sp>
      <p:sp>
        <p:nvSpPr>
          <p:cNvPr id="60" name="Line 32">
            <a:extLst>
              <a:ext uri="{FF2B5EF4-FFF2-40B4-BE49-F238E27FC236}">
                <a16:creationId xmlns:a16="http://schemas.microsoft.com/office/drawing/2014/main" id="{EAA4F862-98AF-48D5-8C5F-EC29B5D8E0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39654" y="2029577"/>
            <a:ext cx="0" cy="34290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Rectangle 34">
            <a:extLst>
              <a:ext uri="{FF2B5EF4-FFF2-40B4-BE49-F238E27FC236}">
                <a16:creationId xmlns:a16="http://schemas.microsoft.com/office/drawing/2014/main" id="{FB710847-D12F-43F1-8A21-FBA5B4CFE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961" y="1543233"/>
            <a:ext cx="91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</a:rPr>
              <a:t>L</a:t>
            </a:r>
          </a:p>
        </p:txBody>
      </p:sp>
      <p:sp>
        <p:nvSpPr>
          <p:cNvPr id="62" name="内容占位符 1">
            <a:extLst>
              <a:ext uri="{FF2B5EF4-FFF2-40B4-BE49-F238E27FC236}">
                <a16:creationId xmlns:a16="http://schemas.microsoft.com/office/drawing/2014/main" id="{85A52444-72A9-4A9D-9128-E1E174897E7F}"/>
              </a:ext>
            </a:extLst>
          </p:cNvPr>
          <p:cNvSpPr txBox="1">
            <a:spLocks/>
          </p:cNvSpPr>
          <p:nvPr/>
        </p:nvSpPr>
        <p:spPr>
          <a:xfrm>
            <a:off x="5998072" y="2158077"/>
            <a:ext cx="2540824" cy="393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句子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3*5+4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785C6B5-2147-4757-B717-CA5EC028AEBE}"/>
              </a:ext>
            </a:extLst>
          </p:cNvPr>
          <p:cNvCxnSpPr/>
          <p:nvPr/>
        </p:nvCxnSpPr>
        <p:spPr bwMode="auto">
          <a:xfrm flipV="1">
            <a:off x="7057307" y="2529585"/>
            <a:ext cx="0" cy="22136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9EBFD2B-3B5F-487F-9DC2-239CCD68F970}"/>
              </a:ext>
            </a:extLst>
          </p:cNvPr>
          <p:cNvCxnSpPr/>
          <p:nvPr/>
        </p:nvCxnSpPr>
        <p:spPr bwMode="auto">
          <a:xfrm flipV="1">
            <a:off x="7204265" y="2529585"/>
            <a:ext cx="0" cy="22136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5184CD8-6953-4B8C-9E98-5F23AD95C649}"/>
              </a:ext>
            </a:extLst>
          </p:cNvPr>
          <p:cNvCxnSpPr/>
          <p:nvPr/>
        </p:nvCxnSpPr>
        <p:spPr bwMode="auto">
          <a:xfrm flipV="1">
            <a:off x="7363271" y="2529585"/>
            <a:ext cx="0" cy="22136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F873B39-037B-4291-8C65-4FAD8F3BCE5A}"/>
              </a:ext>
            </a:extLst>
          </p:cNvPr>
          <p:cNvCxnSpPr/>
          <p:nvPr/>
        </p:nvCxnSpPr>
        <p:spPr bwMode="auto">
          <a:xfrm flipV="1">
            <a:off x="7534325" y="2529585"/>
            <a:ext cx="0" cy="22136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AA66E3C-C030-459E-B3ED-03C51131001A}"/>
              </a:ext>
            </a:extLst>
          </p:cNvPr>
          <p:cNvCxnSpPr/>
          <p:nvPr/>
        </p:nvCxnSpPr>
        <p:spPr bwMode="auto">
          <a:xfrm flipV="1">
            <a:off x="7708321" y="2529585"/>
            <a:ext cx="0" cy="22136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7BB7467-4CF1-45E9-809E-23D3162CA08B}"/>
              </a:ext>
            </a:extLst>
          </p:cNvPr>
          <p:cNvCxnSpPr/>
          <p:nvPr/>
        </p:nvCxnSpPr>
        <p:spPr bwMode="auto">
          <a:xfrm flipV="1">
            <a:off x="7882317" y="2529585"/>
            <a:ext cx="0" cy="22136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6CB52606-A933-44E4-8EEF-E150E89067F6}"/>
              </a:ext>
            </a:extLst>
          </p:cNvPr>
          <p:cNvSpPr txBox="1"/>
          <p:nvPr/>
        </p:nvSpPr>
        <p:spPr>
          <a:xfrm>
            <a:off x="9739058" y="1600764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Print 19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CEB812-F548-4927-0B82-5666528B3644}"/>
              </a:ext>
            </a:extLst>
          </p:cNvPr>
          <p:cNvSpPr txBox="1"/>
          <p:nvPr/>
        </p:nvSpPr>
        <p:spPr>
          <a:xfrm>
            <a:off x="7610854" y="910637"/>
            <a:ext cx="1771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注释语法树</a:t>
            </a:r>
            <a:endParaRPr lang="en-US" altLang="zh-CN" sz="2000" dirty="0"/>
          </a:p>
          <a:p>
            <a:pPr algn="ctr"/>
            <a:r>
              <a:rPr lang="en-US" altLang="zh-CN" sz="2000" dirty="0"/>
              <a:t>Annotated parse tree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07BA75-3C6A-CCF8-3F60-C4F0D54ACC6B}"/>
              </a:ext>
            </a:extLst>
          </p:cNvPr>
          <p:cNvSpPr txBox="1"/>
          <p:nvPr/>
        </p:nvSpPr>
        <p:spPr>
          <a:xfrm>
            <a:off x="1680210" y="528195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SLR</a:t>
            </a:r>
            <a:r>
              <a:rPr lang="zh-CN" altLang="en-US" sz="2000" dirty="0"/>
              <a:t>文法</a:t>
            </a:r>
            <a:endParaRPr lang="en-US" altLang="zh-CN" sz="2000" dirty="0"/>
          </a:p>
          <a:p>
            <a:r>
              <a:rPr lang="zh-CN" altLang="en-US" sz="2000" dirty="0"/>
              <a:t>只有综合属性</a:t>
            </a:r>
          </a:p>
        </p:txBody>
      </p:sp>
    </p:spTree>
    <p:extLst>
      <p:ext uri="{BB962C8B-B14F-4D97-AF65-F5344CB8AC3E}">
        <p14:creationId xmlns:p14="http://schemas.microsoft.com/office/powerpoint/2010/main" val="280795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  <p:bldP spid="38" grpId="0" animBg="1"/>
      <p:bldP spid="39" grpId="0"/>
      <p:bldP spid="40" grpId="0"/>
      <p:bldP spid="41" grpId="0"/>
      <p:bldP spid="42" grpId="0" animBg="1"/>
      <p:bldP spid="43" grpId="0"/>
      <p:bldP spid="44" grpId="0" animBg="1"/>
      <p:bldP spid="45" grpId="0" animBg="1"/>
      <p:bldP spid="46" grpId="0" animBg="1"/>
      <p:bldP spid="47" grpId="0"/>
      <p:bldP spid="48" grpId="0" animBg="1"/>
      <p:bldP spid="49" grpId="0"/>
      <p:bldP spid="50" grpId="0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 animBg="1"/>
      <p:bldP spid="58" grpId="0" animBg="1"/>
      <p:bldP spid="59" grpId="0"/>
      <p:bldP spid="60" grpId="0" animBg="1"/>
      <p:bldP spid="61" grpId="0"/>
      <p:bldP spid="70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C7440-0F48-4D8B-B3D8-3F7B2E82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650EB-F8B6-4EBD-80A6-FE7ECC3E6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属性的计算及注释分析树</a:t>
            </a:r>
            <a:r>
              <a:rPr lang="en-US" altLang="zh-CN" dirty="0"/>
              <a:t>(</a:t>
            </a:r>
            <a:r>
              <a:rPr lang="zh-CN" altLang="en-US" dirty="0"/>
              <a:t>含继承属性</a:t>
            </a:r>
            <a:r>
              <a:rPr lang="en-US" altLang="zh-CN" dirty="0"/>
              <a:t>) </a:t>
            </a:r>
            <a:endParaRPr lang="zh-CN" altLang="en-US" dirty="0">
              <a:solidFill>
                <a:srgbClr val="0000FF"/>
              </a:solidFill>
            </a:endParaRPr>
          </a:p>
          <a:p>
            <a:pPr lvl="1" indent="-342900" algn="l" defTabSz="457200">
              <a:lnSpc>
                <a:spcPct val="100000"/>
              </a:lnSpc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在语法树中，一个结点的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继承属性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其父结点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其兄弟结点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其本身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某些属性确定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indent="-342900" algn="l" defTabSz="457200">
              <a:lnSpc>
                <a:spcPct val="100000"/>
              </a:lnSpc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不能在</a:t>
            </a:r>
            <a:r>
              <a:rPr lang="en-US" altLang="zh-CN" sz="2400" dirty="0">
                <a:solidFill>
                  <a:schemeClr val="tx1"/>
                </a:solidFill>
              </a:rPr>
              <a:t>LR</a:t>
            </a:r>
            <a:r>
              <a:rPr lang="zh-CN" altLang="en-US" sz="2400" dirty="0">
                <a:solidFill>
                  <a:schemeClr val="tx1"/>
                </a:solidFill>
              </a:rPr>
              <a:t>分析的同时构造带注释的语法树：先构造语法树，再计算属性。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73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62BE21-4DE1-4807-9BE1-A61C7F3B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931A6-76C3-437D-A0DC-91B19EFAB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5341478" cy="1532155"/>
          </a:xfrm>
        </p:spPr>
        <p:txBody>
          <a:bodyPr/>
          <a:lstStyle/>
          <a:p>
            <a:r>
              <a:rPr lang="zh-CN" altLang="en-US" dirty="0"/>
              <a:t>属性的计算</a:t>
            </a:r>
            <a:r>
              <a:rPr lang="en-US" altLang="zh-CN" dirty="0"/>
              <a:t> </a:t>
            </a:r>
          </a:p>
          <a:p>
            <a:r>
              <a:rPr lang="zh-CN" altLang="en-US" sz="2400" dirty="0"/>
              <a:t>句子：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real  id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，id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，id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860FB4E-97E2-4694-B594-339B338EE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45354"/>
              </p:ext>
            </p:extLst>
          </p:nvPr>
        </p:nvGraphicFramePr>
        <p:xfrm>
          <a:off x="6005352" y="938590"/>
          <a:ext cx="4384517" cy="2387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489082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2895435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639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9711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FB0F684-9D57-4BAF-8E53-F7F857365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185" y="6228225"/>
            <a:ext cx="7160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</a:rPr>
              <a:t>id</a:t>
            </a:r>
            <a:r>
              <a:rPr lang="en-US" altLang="zh-CN" sz="2600" baseline="-25000" dirty="0">
                <a:solidFill>
                  <a:prstClr val="black"/>
                </a:solidFill>
                <a:latin typeface="微软雅黑" panose="020B0503020204020204" pitchFamily="34" charset="-122"/>
              </a:rPr>
              <a:t>1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D9354B5B-2918-4593-B90A-D16E10471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6452" y="5999625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8B044-7C3B-40C5-8F36-E7E33E1C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52" y="5466225"/>
            <a:ext cx="228600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357BC6-2182-4D37-97C2-B88198020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052" y="5542425"/>
            <a:ext cx="91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,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CF430ADA-7EDD-4181-BFAC-DD2638761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852" y="546622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id</a:t>
            </a:r>
            <a:r>
              <a:rPr lang="en-US" altLang="zh-CN" sz="2600" baseline="-25000">
                <a:solidFill>
                  <a:prstClr val="black"/>
                </a:solidFill>
                <a:latin typeface="微软雅黑" panose="020B0503020204020204" pitchFamily="34" charset="-122"/>
              </a:rPr>
              <a:t>2</a:t>
            </a:r>
            <a:endParaRPr kumimoji="1" lang="en-US" altLang="zh-CN" sz="260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3114D5E1-659E-4B42-A91C-4D314E9771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2652" y="5237625"/>
            <a:ext cx="762000" cy="381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7D224208-4F6D-45F7-AFFD-1D9AAAB86A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4252" y="5237625"/>
            <a:ext cx="0" cy="381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B0821A70-2D1F-4A5D-BD23-0665F85ED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1452" y="5237625"/>
            <a:ext cx="91440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1B73BA04-EDAD-4A82-B370-9F4D0B3CF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052" y="4704225"/>
            <a:ext cx="182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L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67C8F8FA-ED5F-4AD8-AE21-89A5D3764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652" y="4628025"/>
            <a:ext cx="91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,</a:t>
            </a: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036C2EFB-954A-4E2F-AC90-3DE55B34E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0824" y="4704225"/>
            <a:ext cx="82547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</a:rPr>
              <a:t>id</a:t>
            </a:r>
            <a:r>
              <a:rPr lang="en-US" altLang="zh-CN" sz="2600" baseline="-25000" dirty="0">
                <a:solidFill>
                  <a:prstClr val="black"/>
                </a:solidFill>
                <a:latin typeface="微软雅黑" panose="020B0503020204020204" pitchFamily="34" charset="-122"/>
              </a:rPr>
              <a:t>3</a:t>
            </a:r>
            <a:endParaRPr kumimoji="1" lang="en-US" altLang="zh-CN" sz="26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53D62BAC-B946-4CDE-B11B-E4D5FA35A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5652" y="4399425"/>
            <a:ext cx="1295400" cy="381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8" name="Line 25">
            <a:extLst>
              <a:ext uri="{FF2B5EF4-FFF2-40B4-BE49-F238E27FC236}">
                <a16:creationId xmlns:a16="http://schemas.microsoft.com/office/drawing/2014/main" id="{44B0E603-4BE3-40AC-A3E2-3A030676D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5852" y="4399425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19" name="Line 26">
            <a:extLst>
              <a:ext uri="{FF2B5EF4-FFF2-40B4-BE49-F238E27FC236}">
                <a16:creationId xmlns:a16="http://schemas.microsoft.com/office/drawing/2014/main" id="{E281EFDE-5CEB-40D0-ACC4-F53D1CC8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4452" y="4399425"/>
            <a:ext cx="1600200" cy="381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05A6BD32-DBF6-4277-B83C-4D910E9E2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452" y="378982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L</a:t>
            </a:r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E04B3187-39BC-4710-A490-5DAF4780BC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9252" y="3256425"/>
            <a:ext cx="1524000" cy="6096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2" name="Line 30">
            <a:extLst>
              <a:ext uri="{FF2B5EF4-FFF2-40B4-BE49-F238E27FC236}">
                <a16:creationId xmlns:a16="http://schemas.microsoft.com/office/drawing/2014/main" id="{ED167B87-F99A-4903-81DB-AEE16CAB1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252" y="3256425"/>
            <a:ext cx="1295400" cy="6096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3" name="Rectangle 32">
            <a:extLst>
              <a:ext uri="{FF2B5EF4-FFF2-40B4-BE49-F238E27FC236}">
                <a16:creationId xmlns:a16="http://schemas.microsoft.com/office/drawing/2014/main" id="{12D699CC-4189-4B9E-BC54-F67E1B54A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80" y="4551825"/>
            <a:ext cx="66629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 dirty="0">
                <a:solidFill>
                  <a:prstClr val="black"/>
                </a:solidFill>
                <a:latin typeface="微软雅黑" panose="020B0503020204020204" pitchFamily="34" charset="-122"/>
              </a:rPr>
              <a:t>real</a:t>
            </a:r>
          </a:p>
        </p:txBody>
      </p:sp>
      <p:sp>
        <p:nvSpPr>
          <p:cNvPr id="24" name="Line 33">
            <a:extLst>
              <a:ext uri="{FF2B5EF4-FFF2-40B4-BE49-F238E27FC236}">
                <a16:creationId xmlns:a16="http://schemas.microsoft.com/office/drawing/2014/main" id="{05EE9563-1ED3-4580-A0E3-DF8AC1FF9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3052" y="4323225"/>
            <a:ext cx="0" cy="3048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118E97A8-D23D-4F82-9CB5-E6CBBF3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653" y="3789825"/>
            <a:ext cx="22859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T</a:t>
            </a: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0DA547AB-723D-4073-96B9-EFCBA6F37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652" y="2723025"/>
            <a:ext cx="91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>
                <a:solidFill>
                  <a:prstClr val="black"/>
                </a:solidFill>
                <a:latin typeface="微软雅黑" panose="020B0503020204020204" pitchFamily="34" charset="-122"/>
              </a:rPr>
              <a:t>D</a:t>
            </a:r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E8349B5B-6F08-4AB0-B08A-F502DC28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02" y="3789825"/>
            <a:ext cx="243840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 dirty="0" err="1">
                <a:solidFill>
                  <a:srgbClr val="FF3300"/>
                </a:solidFill>
                <a:latin typeface="微软雅黑" panose="020B0503020204020204" pitchFamily="34" charset="-122"/>
              </a:rPr>
              <a:t>T.type</a:t>
            </a:r>
            <a:r>
              <a:rPr kumimoji="1" lang="en-US" altLang="zh-CN" sz="2600" dirty="0">
                <a:solidFill>
                  <a:srgbClr val="FF3300"/>
                </a:solidFill>
                <a:latin typeface="微软雅黑" panose="020B0503020204020204" pitchFamily="34" charset="-122"/>
              </a:rPr>
              <a:t>=real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C06BA-E5C0-49D6-835C-C7AE256A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352" y="378982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 dirty="0">
                <a:solidFill>
                  <a:srgbClr val="FF3300"/>
                </a:solidFill>
                <a:latin typeface="微软雅黑" panose="020B0503020204020204" pitchFamily="34" charset="-122"/>
              </a:rPr>
              <a:t>L.in=real</a:t>
            </a:r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1E6A6DBD-2630-4777-B6D3-8A04B2E5B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527" y="470422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 dirty="0">
                <a:solidFill>
                  <a:srgbClr val="FF3300"/>
                </a:solidFill>
                <a:latin typeface="微软雅黑" panose="020B0503020204020204" pitchFamily="34" charset="-122"/>
              </a:rPr>
              <a:t>L.in=real</a:t>
            </a:r>
          </a:p>
        </p:txBody>
      </p:sp>
      <p:sp>
        <p:nvSpPr>
          <p:cNvPr id="30" name="Rectangle 39">
            <a:extLst>
              <a:ext uri="{FF2B5EF4-FFF2-40B4-BE49-F238E27FC236}">
                <a16:creationId xmlns:a16="http://schemas.microsoft.com/office/drawing/2014/main" id="{736F2912-88DF-4155-A79F-3BED80BBE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352" y="5466225"/>
            <a:ext cx="2286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en-US" altLang="zh-CN" sz="2600" dirty="0">
                <a:solidFill>
                  <a:srgbClr val="FF3300"/>
                </a:solidFill>
                <a:latin typeface="微软雅黑" panose="020B0503020204020204" pitchFamily="34" charset="-122"/>
              </a:rPr>
              <a:t>L.in=real</a:t>
            </a:r>
          </a:p>
        </p:txBody>
      </p:sp>
      <p:graphicFrame>
        <p:nvGraphicFramePr>
          <p:cNvPr id="31" name="Group 85">
            <a:extLst>
              <a:ext uri="{FF2B5EF4-FFF2-40B4-BE49-F238E27FC236}">
                <a16:creationId xmlns:a16="http://schemas.microsoft.com/office/drawing/2014/main" id="{1CEA9A3A-1F3C-42C2-AA74-16F06E098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70115"/>
              </p:ext>
            </p:extLst>
          </p:nvPr>
        </p:nvGraphicFramePr>
        <p:xfrm>
          <a:off x="7633777" y="3594013"/>
          <a:ext cx="2327275" cy="233838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16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5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 pitchFamily="34" charset="-122"/>
                        </a:rPr>
                        <a:t>…</a:t>
                      </a:r>
                      <a:endParaRPr kumimoji="0" lang="en-GB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 pitchFamily="34" charset="-122"/>
                        </a:rPr>
                        <a:t>…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Text Box 86">
            <a:extLst>
              <a:ext uri="{FF2B5EF4-FFF2-40B4-BE49-F238E27FC236}">
                <a16:creationId xmlns:a16="http://schemas.microsoft.com/office/drawing/2014/main" id="{587C7261-F054-4E68-82CC-6647B05E6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114" y="4556038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en-US" altLang="zh-CN" sz="2400" b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GB" altLang="zh-CN" sz="2400" b="1" baseline="-2500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Text Box 87">
            <a:extLst>
              <a:ext uri="{FF2B5EF4-FFF2-40B4-BE49-F238E27FC236}">
                <a16:creationId xmlns:a16="http://schemas.microsoft.com/office/drawing/2014/main" id="{F46598C2-4A6F-4CCD-B193-ECA223E19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177" y="4544925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a typeface="宋体" panose="02010600030101010101" pitchFamily="2" charset="-122"/>
              </a:rPr>
              <a:t>real</a:t>
            </a:r>
            <a:endParaRPr lang="en-GB" altLang="zh-CN" sz="2400" b="1" dirty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4" name="Text Box 88">
            <a:extLst>
              <a:ext uri="{FF2B5EF4-FFF2-40B4-BE49-F238E27FC236}">
                <a16:creationId xmlns:a16="http://schemas.microsoft.com/office/drawing/2014/main" id="{8D3837F6-3371-4223-A022-2D0CB8030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114" y="5010063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en-US" altLang="zh-CN" sz="2400" b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GB" altLang="zh-CN" sz="2400" b="1" baseline="-2500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 Box 89">
            <a:extLst>
              <a:ext uri="{FF2B5EF4-FFF2-40B4-BE49-F238E27FC236}">
                <a16:creationId xmlns:a16="http://schemas.microsoft.com/office/drawing/2014/main" id="{C4275B8C-D45E-4469-8D19-E6EE2F60D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177" y="4998950"/>
            <a:ext cx="72707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a typeface="宋体" panose="02010600030101010101" pitchFamily="2" charset="-122"/>
              </a:rPr>
              <a:t>real</a:t>
            </a:r>
            <a:endParaRPr lang="en-GB" altLang="zh-CN" sz="2400" b="1" dirty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6" name="Text Box 90">
            <a:extLst>
              <a:ext uri="{FF2B5EF4-FFF2-40B4-BE49-F238E27FC236}">
                <a16:creationId xmlns:a16="http://schemas.microsoft.com/office/drawing/2014/main" id="{B6008CCD-99BF-408F-A038-F201CF3F7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114" y="5441863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en-US" altLang="zh-CN" sz="2400" b="1" baseline="-25000">
                <a:solidFill>
                  <a:srgbClr val="00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GB" altLang="zh-CN" sz="2400" b="1" baseline="-25000">
              <a:solidFill>
                <a:srgbClr val="00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Text Box 91">
            <a:extLst>
              <a:ext uri="{FF2B5EF4-FFF2-40B4-BE49-F238E27FC236}">
                <a16:creationId xmlns:a16="http://schemas.microsoft.com/office/drawing/2014/main" id="{D61E61B8-581B-497B-A88D-A6DFAF1E8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177" y="5430750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ea typeface="宋体" panose="02010600030101010101" pitchFamily="2" charset="-122"/>
              </a:rPr>
              <a:t>real</a:t>
            </a:r>
            <a:endParaRPr lang="en-GB" altLang="zh-CN" sz="2400" b="1" dirty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2D82ED-1DE6-4843-B1B0-5A8D2DBB7E6F}"/>
              </a:ext>
            </a:extLst>
          </p:cNvPr>
          <p:cNvSpPr txBox="1"/>
          <p:nvPr/>
        </p:nvSpPr>
        <p:spPr>
          <a:xfrm>
            <a:off x="8230745" y="59957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</a:rPr>
              <a:t>符号表</a:t>
            </a:r>
          </a:p>
        </p:txBody>
      </p:sp>
    </p:spTree>
    <p:extLst>
      <p:ext uri="{BB962C8B-B14F-4D97-AF65-F5344CB8AC3E}">
        <p14:creationId xmlns:p14="http://schemas.microsoft.com/office/powerpoint/2010/main" val="21374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28" grpId="0" autoUpdateAnimBg="0"/>
      <p:bldP spid="29" grpId="0" autoUpdateAnimBg="0"/>
      <p:bldP spid="30" grpId="0" autoUpdateAnimBg="0"/>
      <p:bldP spid="32" grpId="0"/>
      <p:bldP spid="33" grpId="0"/>
      <p:bldP spid="34" grpId="0"/>
      <p:bldP spid="35" grpId="0" animBg="1"/>
      <p:bldP spid="36" grpId="0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</a:t>
            </a:r>
            <a:r>
              <a:rPr lang="zh-CN" altLang="en-US" dirty="0"/>
              <a:t>　基于属性文法的语义计算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7.1.1</a:t>
            </a:r>
            <a:r>
              <a:rPr lang="zh-CN" altLang="en-US" sz="2800" b="1" dirty="0"/>
              <a:t>　属性文法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7.1.2</a:t>
            </a:r>
            <a:r>
              <a:rPr lang="zh-CN" altLang="en-US" sz="2800" b="1" u="sng" dirty="0">
                <a:solidFill>
                  <a:srgbClr val="C00000"/>
                </a:solidFill>
              </a:rPr>
              <a:t>　语义计算顺序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7.1.3</a:t>
            </a:r>
            <a:r>
              <a:rPr lang="zh-CN" altLang="en-US" sz="2800" b="1" dirty="0"/>
              <a:t>　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属性文法和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属性文法的语义计算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7.1.5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属性文法的语义计算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678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8003B-6AE0-47B2-9870-63EFF441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</a:t>
            </a:r>
            <a:r>
              <a:rPr lang="zh-CN" altLang="en-US" dirty="0"/>
              <a:t>　语义计算顺序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958B1-2904-4EE7-9AAC-F6A1CDF21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1299625" cy="554597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属性依赖</a:t>
            </a:r>
            <a:endParaRPr lang="en-US" altLang="zh-CN" sz="3200" dirty="0"/>
          </a:p>
          <a:p>
            <a:pPr lvl="1" indent="-342900" algn="l" defTabSz="457200">
              <a:lnSpc>
                <a:spcPct val="110000"/>
              </a:lnSpc>
              <a:spcBef>
                <a:spcPts val="0"/>
              </a:spcBef>
              <a:buSzPct val="80000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对应于每个产生式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都有一套与之相关联的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语义规则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，每条规则的形式为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(f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是一个函数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469900" lvl="1" indent="0" algn="ctr" defTabSz="457200">
              <a:lnSpc>
                <a:spcPct val="110000"/>
              </a:lnSpc>
              <a:spcBef>
                <a:spcPts val="0"/>
              </a:spcBef>
              <a:buSzPct val="8000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b:=f(c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,…,c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lvl="1" indent="-342900" defTabSz="457200">
              <a:lnSpc>
                <a:spcPct val="110000"/>
              </a:lnSpc>
              <a:spcBef>
                <a:spcPts val="0"/>
              </a:spcBef>
              <a:buSzPct val="80000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于属性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,…,c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30300" lvl="2" indent="-342900" defTabSz="457200">
              <a:lnSpc>
                <a:spcPct val="11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综合属性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,…,c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是产生式右边文法符号的属性，或者</a:t>
            </a:r>
          </a:p>
          <a:p>
            <a:pPr marL="1130300" lvl="2" indent="-342900" defTabSz="457200">
              <a:lnSpc>
                <a:spcPct val="11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是产生式右边某个文法符号的一个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继承属性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,…,c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或产生式右边文法符号的属性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1" indent="-342900" defTabSz="457200">
              <a:lnSpc>
                <a:spcPct val="110000"/>
              </a:lnSpc>
              <a:spcBef>
                <a:spcPts val="0"/>
              </a:spcBef>
              <a:buSzPct val="80000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过程调用</a:t>
            </a:r>
            <a:r>
              <a:rPr lang="zh-CN" altLang="en-US" sz="2400" dirty="0">
                <a:solidFill>
                  <a:schemeClr val="tx1"/>
                </a:solidFill>
              </a:rPr>
              <a:t>也当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id.entry,L.in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语义规则建立了属性之间的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依赖关系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，在对语法分析树节点的一个属性求值之前，必须首先求出这个属性值所依赖的所有属性值</a:t>
            </a:r>
          </a:p>
          <a:p>
            <a:pPr marL="800100" lvl="1" indent="-342900" defTabSz="457200">
              <a:lnSpc>
                <a:spcPct val="110000"/>
              </a:lnSpc>
              <a:spcBef>
                <a:spcPts val="0"/>
              </a:spcBef>
              <a:buSzPct val="80000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800100" lvl="1" indent="-342900" defTabSz="457200">
              <a:lnSpc>
                <a:spcPct val="110000"/>
              </a:lnSpc>
              <a:spcBef>
                <a:spcPts val="0"/>
              </a:spcBef>
              <a:buSzPct val="80000"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71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语义分析在整个编译过程中所处的位置</a:t>
            </a:r>
          </a:p>
        </p:txBody>
      </p:sp>
      <p:grpSp>
        <p:nvGrpSpPr>
          <p:cNvPr id="40" name="组合 4">
            <a:extLst>
              <a:ext uri="{FF2B5EF4-FFF2-40B4-BE49-F238E27FC236}">
                <a16:creationId xmlns:a16="http://schemas.microsoft.com/office/drawing/2014/main" id="{B9AE4A19-0067-406F-95CF-278BB3565433}"/>
              </a:ext>
            </a:extLst>
          </p:cNvPr>
          <p:cNvGrpSpPr>
            <a:grpSpLocks/>
          </p:cNvGrpSpPr>
          <p:nvPr/>
        </p:nvGrpSpPr>
        <p:grpSpPr bwMode="auto">
          <a:xfrm>
            <a:off x="9053660" y="2945661"/>
            <a:ext cx="2168525" cy="1678876"/>
            <a:chOff x="4859040" y="2067694"/>
            <a:chExt cx="2168823" cy="1295400"/>
          </a:xfrm>
        </p:grpSpPr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373B3ACC-F1B4-4623-B21A-D0C4C5E01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855" y="2504257"/>
              <a:ext cx="1783008" cy="376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34290" rIns="68580" bIns="34290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500" b="0" dirty="0">
                  <a:solidFill>
                    <a:srgbClr val="C00000"/>
                  </a:solidFill>
                  <a:latin typeface="+mn-ea"/>
                  <a:ea typeface="+mn-ea"/>
                </a:rPr>
                <a:t>语法制导翻译</a:t>
              </a:r>
              <a:endParaRPr lang="en-US" altLang="zh-CN" sz="2500" b="0" dirty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lang="en-US" altLang="zh-CN" sz="1600" b="0" dirty="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(Syntax-Directed Translation)</a:t>
              </a:r>
              <a:endParaRPr lang="zh-CN" altLang="en-US" sz="2000" b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2" name="右大括号 11">
              <a:extLst>
                <a:ext uri="{FF2B5EF4-FFF2-40B4-BE49-F238E27FC236}">
                  <a16:creationId xmlns:a16="http://schemas.microsoft.com/office/drawing/2014/main" id="{E820733E-CC5A-4C0E-883D-075CF1AC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040" y="2067694"/>
              <a:ext cx="241333" cy="1295400"/>
            </a:xfrm>
            <a:prstGeom prst="rightBrace">
              <a:avLst>
                <a:gd name="adj1" fmla="val 8326"/>
                <a:gd name="adj2" fmla="val 50000"/>
              </a:avLst>
            </a:prstGeom>
            <a:noFill/>
            <a:ln w="38100" algn="ctr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zh-CN" altLang="en-US" sz="1800">
                <a:solidFill>
                  <a:srgbClr val="C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67" name="圆角矩形 33">
            <a:extLst>
              <a:ext uri="{FF2B5EF4-FFF2-40B4-BE49-F238E27FC236}">
                <a16:creationId xmlns:a16="http://schemas.microsoft.com/office/drawing/2014/main" id="{0385DAB3-5D0B-E8E7-3F73-9E1B178A0A7A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词法分析器</a:t>
            </a:r>
          </a:p>
        </p:txBody>
      </p:sp>
      <p:sp>
        <p:nvSpPr>
          <p:cNvPr id="68" name="圆角矩形 34">
            <a:extLst>
              <a:ext uri="{FF2B5EF4-FFF2-40B4-BE49-F238E27FC236}">
                <a16:creationId xmlns:a16="http://schemas.microsoft.com/office/drawing/2014/main" id="{A224631A-84EC-1162-97E0-D92C0904DA7C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语法分析器</a:t>
            </a:r>
          </a:p>
        </p:txBody>
      </p:sp>
      <p:sp>
        <p:nvSpPr>
          <p:cNvPr id="69" name="圆角矩形 35">
            <a:extLst>
              <a:ext uri="{FF2B5EF4-FFF2-40B4-BE49-F238E27FC236}">
                <a16:creationId xmlns:a16="http://schemas.microsoft.com/office/drawing/2014/main" id="{1B56C7B2-001D-1FF6-FCE9-A6C962F9DE7A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语义分析与中间代码生成器</a:t>
            </a:r>
          </a:p>
        </p:txBody>
      </p:sp>
      <p:sp>
        <p:nvSpPr>
          <p:cNvPr id="70" name="圆角矩形 36">
            <a:extLst>
              <a:ext uri="{FF2B5EF4-FFF2-40B4-BE49-F238E27FC236}">
                <a16:creationId xmlns:a16="http://schemas.microsoft.com/office/drawing/2014/main" id="{60AC4821-5814-188C-ACE3-7CA402CDEBE5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71" name="圆角矩形 37">
            <a:extLst>
              <a:ext uri="{FF2B5EF4-FFF2-40B4-BE49-F238E27FC236}">
                <a16:creationId xmlns:a16="http://schemas.microsoft.com/office/drawing/2014/main" id="{BA67AC36-B9B0-6F70-F930-193BF26EBB64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目标代码生成器</a:t>
            </a:r>
          </a:p>
        </p:txBody>
      </p:sp>
      <p:sp>
        <p:nvSpPr>
          <p:cNvPr id="72" name="下箭头 38">
            <a:extLst>
              <a:ext uri="{FF2B5EF4-FFF2-40B4-BE49-F238E27FC236}">
                <a16:creationId xmlns:a16="http://schemas.microsoft.com/office/drawing/2014/main" id="{91094969-025C-3D07-8D7D-85C14F427CF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73" name="下箭头 39">
            <a:extLst>
              <a:ext uri="{FF2B5EF4-FFF2-40B4-BE49-F238E27FC236}">
                <a16:creationId xmlns:a16="http://schemas.microsoft.com/office/drawing/2014/main" id="{3501CE7B-CD9E-A498-051E-A99B264F9AA4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74" name="下箭头 40">
            <a:extLst>
              <a:ext uri="{FF2B5EF4-FFF2-40B4-BE49-F238E27FC236}">
                <a16:creationId xmlns:a16="http://schemas.microsoft.com/office/drawing/2014/main" id="{7E4D9D4B-BEC7-3A38-F55F-B37376AFFBB8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5" name="下箭头 41">
            <a:extLst>
              <a:ext uri="{FF2B5EF4-FFF2-40B4-BE49-F238E27FC236}">
                <a16:creationId xmlns:a16="http://schemas.microsoft.com/office/drawing/2014/main" id="{A072C150-F212-1F64-7746-FB9B65617CC3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" name="下箭头 47">
            <a:extLst>
              <a:ext uri="{FF2B5EF4-FFF2-40B4-BE49-F238E27FC236}">
                <a16:creationId xmlns:a16="http://schemas.microsoft.com/office/drawing/2014/main" id="{13437F8E-156D-A4E2-5B92-B602045863E1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7" name="下箭头 53">
            <a:extLst>
              <a:ext uri="{FF2B5EF4-FFF2-40B4-BE49-F238E27FC236}">
                <a16:creationId xmlns:a16="http://schemas.microsoft.com/office/drawing/2014/main" id="{3AF6BEDD-F7C7-21BD-AC7A-EE9BA3A9C6FF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19AD088-94EB-E286-A534-F861D54F4BAD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FE60D07-79BA-4AE7-9EEC-D6017A6EC45B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FC074A8-4013-2246-31DF-67A6BDBF60A3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F0AAA70-56B3-75F9-D416-CCB9BE79E0C1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8A38AE3-BC07-40B7-BAF5-488C2DC78487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446CCCF-174A-DE53-E205-97500DBF9C4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84" name="圆角矩形 76">
            <a:extLst>
              <a:ext uri="{FF2B5EF4-FFF2-40B4-BE49-F238E27FC236}">
                <a16:creationId xmlns:a16="http://schemas.microsoft.com/office/drawing/2014/main" id="{FE457F5B-B2A1-8533-D307-8C6132413D51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85" name="圆角矩形 77">
            <a:extLst>
              <a:ext uri="{FF2B5EF4-FFF2-40B4-BE49-F238E27FC236}">
                <a16:creationId xmlns:a16="http://schemas.microsoft.com/office/drawing/2014/main" id="{C8D99487-0F4B-545C-A9CB-9743EB839553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solidFill>
            <a:srgbClr val="FFFFFF"/>
          </a:solidFill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86" name="左右箭头 78">
            <a:extLst>
              <a:ext uri="{FF2B5EF4-FFF2-40B4-BE49-F238E27FC236}">
                <a16:creationId xmlns:a16="http://schemas.microsoft.com/office/drawing/2014/main" id="{5BA00F6C-3139-7A06-83E6-B7D783E06EFD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" name="左右箭头 79">
            <a:extLst>
              <a:ext uri="{FF2B5EF4-FFF2-40B4-BE49-F238E27FC236}">
                <a16:creationId xmlns:a16="http://schemas.microsoft.com/office/drawing/2014/main" id="{3A7BE862-CACB-DA56-A23C-05A6E049A177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8" name="左右箭头 80">
            <a:extLst>
              <a:ext uri="{FF2B5EF4-FFF2-40B4-BE49-F238E27FC236}">
                <a16:creationId xmlns:a16="http://schemas.microsoft.com/office/drawing/2014/main" id="{98250952-F6D9-A1B8-D6D1-3D4B7650BBC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9" name="左右箭头 81">
            <a:extLst>
              <a:ext uri="{FF2B5EF4-FFF2-40B4-BE49-F238E27FC236}">
                <a16:creationId xmlns:a16="http://schemas.microsoft.com/office/drawing/2014/main" id="{2FA7AEBA-B05A-7CCF-695E-8AAD07A224BA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0" name="左右箭头 82">
            <a:extLst>
              <a:ext uri="{FF2B5EF4-FFF2-40B4-BE49-F238E27FC236}">
                <a16:creationId xmlns:a16="http://schemas.microsoft.com/office/drawing/2014/main" id="{6A9F6464-EFE3-04BA-EE75-7FC3D952B29B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1" name="左右箭头 83">
            <a:extLst>
              <a:ext uri="{FF2B5EF4-FFF2-40B4-BE49-F238E27FC236}">
                <a16:creationId xmlns:a16="http://schemas.microsoft.com/office/drawing/2014/main" id="{EE1CECE8-BC77-A2D9-877E-0D8A1263D5C4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" name="左右箭头 84">
            <a:extLst>
              <a:ext uri="{FF2B5EF4-FFF2-40B4-BE49-F238E27FC236}">
                <a16:creationId xmlns:a16="http://schemas.microsoft.com/office/drawing/2014/main" id="{01E72A3C-403E-B109-4E74-1A7AA860E009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3" name="左右箭头 85">
            <a:extLst>
              <a:ext uri="{FF2B5EF4-FFF2-40B4-BE49-F238E27FC236}">
                <a16:creationId xmlns:a16="http://schemas.microsoft.com/office/drawing/2014/main" id="{43659003-436D-46F2-CDBC-45B821C3E2CC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" name="左右箭头 86">
            <a:extLst>
              <a:ext uri="{FF2B5EF4-FFF2-40B4-BE49-F238E27FC236}">
                <a16:creationId xmlns:a16="http://schemas.microsoft.com/office/drawing/2014/main" id="{4EF19B08-CFB2-5998-CC2E-DA4004EEF9C7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5" name="左右箭头 87">
            <a:extLst>
              <a:ext uri="{FF2B5EF4-FFF2-40B4-BE49-F238E27FC236}">
                <a16:creationId xmlns:a16="http://schemas.microsoft.com/office/drawing/2014/main" id="{7DA4ED52-C451-999C-FA69-E8E5D81404A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6" name="圆角矩形 88">
            <a:extLst>
              <a:ext uri="{FF2B5EF4-FFF2-40B4-BE49-F238E27FC236}">
                <a16:creationId xmlns:a16="http://schemas.microsoft.com/office/drawing/2014/main" id="{4C332CA1-BA12-870E-3966-C8080D265268}"/>
              </a:ext>
            </a:extLst>
          </p:cNvPr>
          <p:cNvSpPr/>
          <p:nvPr/>
        </p:nvSpPr>
        <p:spPr bwMode="auto">
          <a:xfrm>
            <a:off x="3844965" y="3876707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9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905A6-F779-4F57-BDEE-AE4E1178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</a:t>
            </a:r>
            <a:r>
              <a:rPr lang="zh-CN" altLang="en-US" dirty="0"/>
              <a:t>　语义计算顺序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4E8AC-8422-4552-B631-41CC9329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652934"/>
          </a:xfrm>
        </p:spPr>
        <p:txBody>
          <a:bodyPr>
            <a:normAutofit fontScale="92500"/>
          </a:bodyPr>
          <a:lstStyle/>
          <a:p>
            <a:r>
              <a:rPr lang="zh-CN" altLang="en-US" b="0" dirty="0"/>
              <a:t>依赖图是一个描述了分析树中结点</a:t>
            </a:r>
            <a:r>
              <a:rPr lang="zh-CN" altLang="en-US" b="0" dirty="0">
                <a:solidFill>
                  <a:srgbClr val="FF0000"/>
                </a:solidFill>
              </a:rPr>
              <a:t>属性间依赖关系</a:t>
            </a:r>
            <a:r>
              <a:rPr lang="zh-CN" altLang="en-US" b="0" dirty="0"/>
              <a:t>的</a:t>
            </a:r>
            <a:r>
              <a:rPr lang="zh-CN" altLang="en-US" b="0" dirty="0">
                <a:solidFill>
                  <a:srgbClr val="FF0000"/>
                </a:solidFill>
              </a:rPr>
              <a:t>有向图</a:t>
            </a:r>
          </a:p>
          <a:p>
            <a:r>
              <a:rPr lang="zh-CN" altLang="en-US" b="0" dirty="0"/>
              <a:t>分析树中每个标号为</a:t>
            </a:r>
            <a:r>
              <a:rPr lang="en-US" altLang="zh-CN" b="0" dirty="0"/>
              <a:t>X</a:t>
            </a:r>
            <a:r>
              <a:rPr lang="zh-CN" altLang="en-US" b="0" dirty="0"/>
              <a:t>的结点的每个属性</a:t>
            </a:r>
            <a:r>
              <a:rPr lang="en-US" altLang="zh-CN" b="0" dirty="0"/>
              <a:t>a</a:t>
            </a:r>
            <a:r>
              <a:rPr lang="zh-CN" altLang="en-US" b="0" dirty="0"/>
              <a:t>都对应着依赖图中的一个结点</a:t>
            </a:r>
          </a:p>
          <a:p>
            <a:r>
              <a:rPr lang="zh-CN" altLang="en-US" b="0" dirty="0"/>
              <a:t>如果属性</a:t>
            </a:r>
            <a:r>
              <a:rPr lang="en-US" altLang="zh-CN" b="0" dirty="0" err="1">
                <a:solidFill>
                  <a:srgbClr val="FF0000"/>
                </a:solidFill>
              </a:rPr>
              <a:t>X.a</a:t>
            </a:r>
            <a:r>
              <a:rPr lang="zh-CN" altLang="en-US" b="0" dirty="0"/>
              <a:t>的值</a:t>
            </a:r>
            <a:r>
              <a:rPr lang="zh-CN" altLang="en-US" b="0" dirty="0">
                <a:solidFill>
                  <a:srgbClr val="FF0000"/>
                </a:solidFill>
              </a:rPr>
              <a:t>依赖于</a:t>
            </a:r>
            <a:r>
              <a:rPr lang="zh-CN" altLang="en-US" b="0" dirty="0"/>
              <a:t>属性</a:t>
            </a:r>
            <a:r>
              <a:rPr lang="en-US" altLang="zh-CN" b="0" dirty="0" err="1">
                <a:solidFill>
                  <a:srgbClr val="FF0000"/>
                </a:solidFill>
              </a:rPr>
              <a:t>Y.b</a:t>
            </a:r>
            <a:r>
              <a:rPr lang="zh-CN" altLang="en-US" b="0" dirty="0"/>
              <a:t>的值，则依赖图中有一条从</a:t>
            </a:r>
            <a:r>
              <a:rPr lang="en-US" altLang="zh-CN" b="0" dirty="0" err="1">
                <a:solidFill>
                  <a:srgbClr val="FF0000"/>
                </a:solidFill>
              </a:rPr>
              <a:t>Y.b</a:t>
            </a:r>
            <a:r>
              <a:rPr lang="zh-CN" altLang="en-US" b="0" dirty="0"/>
              <a:t>的结点</a:t>
            </a:r>
            <a:r>
              <a:rPr lang="zh-CN" altLang="en-US" b="0" dirty="0">
                <a:solidFill>
                  <a:srgbClr val="FF0000"/>
                </a:solidFill>
              </a:rPr>
              <a:t>指向</a:t>
            </a:r>
            <a:r>
              <a:rPr lang="en-US" altLang="zh-CN" b="0" dirty="0" err="1">
                <a:solidFill>
                  <a:srgbClr val="FF0000"/>
                </a:solidFill>
              </a:rPr>
              <a:t>X.a</a:t>
            </a:r>
            <a:r>
              <a:rPr lang="zh-CN" altLang="en-US" b="0" dirty="0"/>
              <a:t>的结点的</a:t>
            </a:r>
            <a:r>
              <a:rPr lang="zh-CN" altLang="en-US" b="0" dirty="0">
                <a:solidFill>
                  <a:srgbClr val="FF0000"/>
                </a:solidFill>
              </a:rPr>
              <a:t>有向边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57D08A-AF69-44C9-893A-22089C625F10}"/>
              </a:ext>
            </a:extLst>
          </p:cNvPr>
          <p:cNvGrpSpPr/>
          <p:nvPr/>
        </p:nvGrpSpPr>
        <p:grpSpPr>
          <a:xfrm>
            <a:off x="4418256" y="4510098"/>
            <a:ext cx="3197710" cy="1981200"/>
            <a:chOff x="1755290" y="4015830"/>
            <a:chExt cx="3197710" cy="1981200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93CE311F-22E3-47B9-AE4C-3FA7F6979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290" y="5387430"/>
              <a:ext cx="37831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</a:t>
              </a:r>
              <a:r>
                <a:rPr kumimoji="1" lang="en-US" altLang="zh-CN" sz="2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2448B2D4-8747-435C-B9E8-21335AD59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612" y="5463630"/>
              <a:ext cx="914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</a:t>
              </a: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E8014869-0D1F-4CC3-B711-0F73C838B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690" y="5387430"/>
              <a:ext cx="37831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</a:t>
              </a:r>
              <a:r>
                <a:rPr kumimoji="0" lang="en-US" altLang="zh-CN" sz="26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1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04E51986-49E4-4BAD-8364-CFAA46CE2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0212" y="4549230"/>
              <a:ext cx="12954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B3195971-C30D-427C-89B4-7319E58F24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1812" y="4549230"/>
              <a:ext cx="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13D089E3-BC76-4D10-9CFC-2FCFB36BA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012" y="4549230"/>
              <a:ext cx="12954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34CF2582-088F-4093-B1DC-2791FB1AB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874" y="4015830"/>
              <a:ext cx="302648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</a:t>
              </a:r>
            </a:p>
          </p:txBody>
        </p:sp>
      </p:grpSp>
      <p:sp>
        <p:nvSpPr>
          <p:cNvPr id="13" name="Rectangle 16">
            <a:extLst>
              <a:ext uri="{FF2B5EF4-FFF2-40B4-BE49-F238E27FC236}">
                <a16:creationId xmlns:a16="http://schemas.microsoft.com/office/drawing/2014/main" id="{35AA9815-616B-46BA-93CA-76DF8A0C8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178" y="4281498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7FF90B89-11E2-4A6A-BE17-F46681F2E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378" y="6262698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</a:t>
            </a: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CE221449-DFE1-4447-9699-0E09C0B86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2178" y="6226186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val</a:t>
            </a:r>
          </a:p>
        </p:txBody>
      </p:sp>
      <p:sp>
        <p:nvSpPr>
          <p:cNvPr id="16" name="Line 19">
            <a:extLst>
              <a:ext uri="{FF2B5EF4-FFF2-40B4-BE49-F238E27FC236}">
                <a16:creationId xmlns:a16="http://schemas.microsoft.com/office/drawing/2014/main" id="{054CA6F8-232B-4579-9E88-3EFDF1F57B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60378" y="4967298"/>
            <a:ext cx="1447800" cy="1219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5791C5FA-DA63-42BA-820A-A1775C0F63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65341" y="4967299"/>
            <a:ext cx="1655762" cy="121602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94A7000D-ADE2-44B1-BD58-AF2792CED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178" y="626269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Oval 22">
            <a:extLst>
              <a:ext uri="{FF2B5EF4-FFF2-40B4-BE49-F238E27FC236}">
                <a16:creationId xmlns:a16="http://schemas.microsoft.com/office/drawing/2014/main" id="{A3E2C089-C72B-49FE-A781-897BEE889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978" y="6226186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Oval 23">
            <a:extLst>
              <a:ext uri="{FF2B5EF4-FFF2-40B4-BE49-F238E27FC236}">
                <a16:creationId xmlns:a16="http://schemas.microsoft.com/office/drawing/2014/main" id="{27DACE20-134E-4D19-92EE-8268F250B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178" y="481489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5A3552-EF30-4B26-9317-2B7EB7EB55C9}"/>
              </a:ext>
            </a:extLst>
          </p:cNvPr>
          <p:cNvSpPr txBox="1"/>
          <p:nvPr/>
        </p:nvSpPr>
        <p:spPr>
          <a:xfrm>
            <a:off x="3870463" y="3583914"/>
            <a:ext cx="577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E→E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＋E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	    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E.val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:=E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.val+E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.val </a:t>
            </a:r>
          </a:p>
        </p:txBody>
      </p:sp>
    </p:spTree>
    <p:extLst>
      <p:ext uri="{BB962C8B-B14F-4D97-AF65-F5344CB8AC3E}">
        <p14:creationId xmlns:p14="http://schemas.microsoft.com/office/powerpoint/2010/main" val="37218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 autoUpdateAnimBg="0"/>
      <p:bldP spid="15" grpId="0" autoUpdateAnimBg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5AB61-2540-4F2C-8CA5-AE989EE8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</a:t>
            </a:r>
            <a:r>
              <a:rPr lang="zh-CN" altLang="en-US" dirty="0"/>
              <a:t>　语义计算顺序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6AC41-1B1B-4625-8E5B-94F1DC89F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依赖图的构造算法：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for   </a:t>
            </a:r>
            <a:r>
              <a:rPr lang="zh-CN" altLang="en-US" sz="2400" dirty="0">
                <a:solidFill>
                  <a:schemeClr val="tx1"/>
                </a:solidFill>
              </a:rPr>
              <a:t>语法树中每一结点</a:t>
            </a:r>
            <a:r>
              <a:rPr lang="en-US" altLang="zh-CN" sz="2400" dirty="0">
                <a:solidFill>
                  <a:schemeClr val="tx1"/>
                </a:solidFill>
              </a:rPr>
              <a:t>n  do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   for  </a:t>
            </a:r>
            <a:r>
              <a:rPr lang="zh-CN" altLang="en-US" sz="2400" dirty="0">
                <a:solidFill>
                  <a:schemeClr val="tx1"/>
                </a:solidFill>
              </a:rPr>
              <a:t>结点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的文法符号的每一个</a:t>
            </a:r>
            <a:r>
              <a:rPr lang="zh-CN" altLang="en-US" sz="2400" dirty="0">
                <a:solidFill>
                  <a:srgbClr val="FF0000"/>
                </a:solidFill>
              </a:rPr>
              <a:t>属性</a:t>
            </a:r>
            <a:r>
              <a:rPr lang="en-US" altLang="zh-CN" sz="2400" dirty="0">
                <a:solidFill>
                  <a:schemeClr val="tx1"/>
                </a:solidFill>
              </a:rPr>
              <a:t>a  do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         </a:t>
            </a:r>
            <a:r>
              <a:rPr lang="zh-CN" altLang="en-US" sz="2400" dirty="0">
                <a:solidFill>
                  <a:schemeClr val="tx1"/>
                </a:solidFill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在依赖图中建立一个</a:t>
            </a:r>
            <a:r>
              <a:rPr lang="zh-CN" altLang="en-US" sz="2400" dirty="0">
                <a:solidFill>
                  <a:srgbClr val="FF0000"/>
                </a:solidFill>
              </a:rPr>
              <a:t>结点</a:t>
            </a:r>
            <a:r>
              <a:rPr lang="zh-CN" altLang="en-US" sz="2400" dirty="0">
                <a:solidFill>
                  <a:schemeClr val="tx1"/>
                </a:solidFill>
              </a:rPr>
              <a:t>；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for </a:t>
            </a:r>
            <a:r>
              <a:rPr lang="zh-CN" altLang="en-US" sz="2400" dirty="0">
                <a:solidFill>
                  <a:schemeClr val="tx1"/>
                </a:solidFill>
              </a:rPr>
              <a:t>语法树中每一个结点</a:t>
            </a:r>
            <a:r>
              <a:rPr lang="en-US" altLang="zh-CN" sz="2400" dirty="0">
                <a:solidFill>
                  <a:schemeClr val="tx1"/>
                </a:solidFill>
              </a:rPr>
              <a:t>n  do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   for  </a:t>
            </a:r>
            <a:r>
              <a:rPr lang="zh-CN" altLang="en-US" sz="2400" dirty="0">
                <a:solidFill>
                  <a:schemeClr val="tx1"/>
                </a:solidFill>
              </a:rPr>
              <a:t>结点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所用产生式对应的每一个语义规则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				</a:t>
            </a:r>
            <a:r>
              <a:rPr lang="en-US" altLang="zh-CN" sz="2400" dirty="0">
                <a:solidFill>
                  <a:schemeClr val="tx1"/>
                </a:solidFill>
              </a:rPr>
              <a:t>b:=f(c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en-US" altLang="zh-CN" sz="2400" dirty="0">
                <a:solidFill>
                  <a:schemeClr val="tx1"/>
                </a:solidFill>
              </a:rPr>
              <a:t>,c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en-US" altLang="zh-CN" sz="2400" dirty="0">
                <a:solidFill>
                  <a:schemeClr val="tx1"/>
                </a:solidFill>
              </a:rPr>
              <a:t>,…,c</a:t>
            </a:r>
            <a:r>
              <a:rPr lang="en-US" altLang="zh-CN" sz="2400" baseline="-25000" dirty="0">
                <a:solidFill>
                  <a:schemeClr val="tx1"/>
                </a:solidFill>
              </a:rPr>
              <a:t>k</a:t>
            </a:r>
            <a:r>
              <a:rPr lang="en-US" altLang="zh-CN" sz="2400" dirty="0">
                <a:solidFill>
                  <a:schemeClr val="tx1"/>
                </a:solidFill>
              </a:rPr>
              <a:t> )  do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         for  i:=1 to k  do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               </a:t>
            </a:r>
            <a:r>
              <a:rPr lang="zh-CN" altLang="en-US" sz="2400" dirty="0">
                <a:solidFill>
                  <a:schemeClr val="tx1"/>
                </a:solidFill>
              </a:rPr>
              <a:t>从</a:t>
            </a:r>
            <a:r>
              <a:rPr lang="en-US" altLang="zh-CN" sz="2400" dirty="0">
                <a:solidFill>
                  <a:schemeClr val="tx1"/>
                </a:solidFill>
              </a:rPr>
              <a:t>c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结点到</a:t>
            </a:r>
            <a:r>
              <a:rPr lang="en-US" altLang="zh-CN" sz="2400" dirty="0">
                <a:solidFill>
                  <a:schemeClr val="tx1"/>
                </a:solidFill>
              </a:rPr>
              <a:t>b</a:t>
            </a:r>
            <a:r>
              <a:rPr lang="zh-CN" altLang="en-US" sz="2400" dirty="0">
                <a:solidFill>
                  <a:schemeClr val="tx1"/>
                </a:solidFill>
              </a:rPr>
              <a:t>结点构造一条有向边；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44500" indent="-457200"/>
            <a:r>
              <a:rPr lang="zh-CN" altLang="en-US" dirty="0">
                <a:solidFill>
                  <a:schemeClr val="tx1"/>
                </a:solidFill>
              </a:rPr>
              <a:t>一个依赖图的任何</a:t>
            </a:r>
            <a:r>
              <a:rPr lang="zh-CN" altLang="en-US" dirty="0">
                <a:solidFill>
                  <a:srgbClr val="C00000"/>
                </a:solidFill>
              </a:rPr>
              <a:t>拓扑排序</a:t>
            </a:r>
            <a:r>
              <a:rPr lang="zh-CN" altLang="en-US" dirty="0">
                <a:solidFill>
                  <a:schemeClr val="tx1"/>
                </a:solidFill>
              </a:rPr>
              <a:t>都给出一个语法树中结点的语义规则计算的有效顺序</a:t>
            </a:r>
          </a:p>
          <a:p>
            <a:pPr marL="444500" indent="-457200"/>
            <a:endParaRPr lang="zh-CN" altLang="en-US" sz="2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7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44B3A-278D-4C54-B165-EE9396B0E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</a:t>
            </a:r>
            <a:r>
              <a:rPr lang="zh-CN" altLang="en-US" dirty="0"/>
              <a:t>　语义计算顺序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53439-B70F-433C-85B3-635518B3D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7217820" cy="617641"/>
          </a:xfrm>
        </p:spPr>
        <p:txBody>
          <a:bodyPr/>
          <a:lstStyle/>
          <a:p>
            <a:r>
              <a:rPr lang="zh-CN" altLang="en-US" dirty="0"/>
              <a:t>以变量声明文法为例，句子：</a:t>
            </a:r>
            <a:r>
              <a:rPr lang="en-US" altLang="zh-CN" b="0" dirty="0">
                <a:solidFill>
                  <a:srgbClr val="0000FF"/>
                </a:solidFill>
              </a:rPr>
              <a:t>real </a:t>
            </a:r>
            <a:r>
              <a:rPr lang="en-US" altLang="zh-CN" b="0" dirty="0" err="1">
                <a:solidFill>
                  <a:srgbClr val="0000FF"/>
                </a:solidFill>
              </a:rPr>
              <a:t>a,b,c</a:t>
            </a:r>
            <a:endParaRPr lang="zh-CN" altLang="en-US" b="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855218C-C977-46D9-8057-15DAC3B23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19942"/>
              </p:ext>
            </p:extLst>
          </p:nvPr>
        </p:nvGraphicFramePr>
        <p:xfrm>
          <a:off x="260243" y="1676337"/>
          <a:ext cx="4229596" cy="24227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436467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2793129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841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02649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D→TL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L.in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.in := 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D607EBD0-02E4-46BC-AB78-AC195944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8146" y="5044171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187D5D29-5BB3-488E-B7CA-A997131C4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7426" y="4773656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E8243BB-B4FD-4D72-A0A9-BAFA33833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460" y="4369693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10347B2-1E6B-48B7-8BBE-EA9134452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16" y="4318654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D8B8FAE6-CE4C-4BD2-9BFD-AC5EFF24C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088" y="4345031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A234261A-B9F4-42B7-83BE-63E89ED903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4576" y="3859256"/>
            <a:ext cx="1143000" cy="5715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6108A04D-63D2-4DEF-AC59-0E8522B80E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51062" y="3833514"/>
            <a:ext cx="295078" cy="59724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CF554065-8BA5-4AA7-8F27-DC492159C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5252" y="3824088"/>
            <a:ext cx="861086" cy="541184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22C4DD7-3D0A-48D2-B8E5-D9BD30BDA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602" y="3502069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DEC62D9-D580-401B-AE9B-F971A95F5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14" y="343346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6B5C4E5-B590-4DD9-9233-0D8E657B1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2695" y="3544931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id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A41875B3-20AC-4E7C-92A7-C78EC25B2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1876" y="2887706"/>
            <a:ext cx="1028700" cy="685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2A5F0044-AF65-48D4-8588-F208E3C2DDD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62026" y="2887706"/>
            <a:ext cx="228600" cy="64100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FEE71512-D842-4B0C-97E5-788D5629A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6327" y="2887706"/>
            <a:ext cx="727189" cy="6667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7D4B347E-EFCC-4E01-B0B3-BE8463F2A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944" y="2544806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</a:t>
            </a: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945185D4-F75B-480B-8BC4-43E82A4855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4576" y="2144756"/>
            <a:ext cx="114300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D0A96C7A-8BF1-4FF0-A346-BFD6CA2B5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326" y="2144756"/>
            <a:ext cx="97155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614E3D8B-E67B-4547-8AE8-FD1F41896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363" y="3416344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real</a:t>
            </a:r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FD5DCFAE-FD3A-470C-BC5F-402CE5A0E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7426" y="2944856"/>
            <a:ext cx="0" cy="5143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53B907CD-65D8-4FBF-8B64-B49923042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826" y="2544806"/>
            <a:ext cx="540000" cy="37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68CFBCD3-530E-4EE2-9734-8E141B210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938" y="1771352"/>
            <a:ext cx="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ADA51A-06CE-4FE6-BD58-381E98D76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595" y="2531617"/>
            <a:ext cx="6286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④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type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CCE8D5-496A-4BDF-B786-27D7BC4C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410" y="2601761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⑤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EC7916-92D7-4B8A-B596-D39A902C4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844" y="2554331"/>
            <a:ext cx="1549029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⑦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addtype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9B1BC1-6A1B-4C2D-B5F1-C8969DFE1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776" y="3573506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⑥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</a:p>
        </p:txBody>
      </p:sp>
      <p:sp>
        <p:nvSpPr>
          <p:cNvPr id="33" name="Rectangle 33">
            <a:extLst>
              <a:ext uri="{FF2B5EF4-FFF2-40B4-BE49-F238E27FC236}">
                <a16:creationId xmlns:a16="http://schemas.microsoft.com/office/drawing/2014/main" id="{40FFC379-B009-46FF-BA53-8D519A4AE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264" y="3531457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⑨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addtype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E65E0356-7949-4D2F-8DAE-D1B8B5020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40" y="4430756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⑧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</a:p>
        </p:txBody>
      </p:sp>
      <p:sp>
        <p:nvSpPr>
          <p:cNvPr id="35" name="Rectangle 35">
            <a:extLst>
              <a:ext uri="{FF2B5EF4-FFF2-40B4-BE49-F238E27FC236}">
                <a16:creationId xmlns:a16="http://schemas.microsoft.com/office/drawing/2014/main" id="{ED645B8A-AC99-41EC-B07A-5A59FCC68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2567" y="4381692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⑩ 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addtype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E93A70FE-1090-4EC1-85AD-60FC0FB5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9409" y="5002256"/>
            <a:ext cx="64425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entry</a:t>
            </a:r>
          </a:p>
        </p:txBody>
      </p:sp>
      <p:sp>
        <p:nvSpPr>
          <p:cNvPr id="37" name="Rectangle 37">
            <a:extLst>
              <a:ext uri="{FF2B5EF4-FFF2-40B4-BE49-F238E27FC236}">
                <a16:creationId xmlns:a16="http://schemas.microsoft.com/office/drawing/2014/main" id="{85B24F2D-A684-4F34-9264-8AFD6C667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876" y="4345181"/>
            <a:ext cx="6286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entry</a:t>
            </a:r>
          </a:p>
        </p:txBody>
      </p:sp>
      <p:sp>
        <p:nvSpPr>
          <p:cNvPr id="38" name="Rectangle 38">
            <a:extLst>
              <a:ext uri="{FF2B5EF4-FFF2-40B4-BE49-F238E27FC236}">
                <a16:creationId xmlns:a16="http://schemas.microsoft.com/office/drawing/2014/main" id="{ECB86A17-C9B7-4F1D-93E0-55EC63C97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7045" y="3544931"/>
            <a:ext cx="6286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entry</a:t>
            </a:r>
          </a:p>
        </p:txBody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9C88FD5A-3490-408E-9B88-C765408C14A6}"/>
              </a:ext>
            </a:extLst>
          </p:cNvPr>
          <p:cNvSpPr>
            <a:spLocks/>
          </p:cNvSpPr>
          <p:nvPr/>
        </p:nvSpPr>
        <p:spPr bwMode="auto">
          <a:xfrm>
            <a:off x="5632644" y="2401932"/>
            <a:ext cx="1500733" cy="187472"/>
          </a:xfrm>
          <a:custGeom>
            <a:avLst/>
            <a:gdLst>
              <a:gd name="T0" fmla="*/ 0 w 1104"/>
              <a:gd name="T1" fmla="*/ 2147483646 h 168"/>
              <a:gd name="T2" fmla="*/ 2147483646 w 1104"/>
              <a:gd name="T3" fmla="*/ 2147483646 h 168"/>
              <a:gd name="T4" fmla="*/ 2147483646 w 1104"/>
              <a:gd name="T5" fmla="*/ 2147483646 h 168"/>
              <a:gd name="T6" fmla="*/ 2147483646 w 1104"/>
              <a:gd name="T7" fmla="*/ 2147483646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168"/>
              <a:gd name="T14" fmla="*/ 1104 w 1104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168">
                <a:moveTo>
                  <a:pt x="0" y="168"/>
                </a:moveTo>
                <a:cubicBezTo>
                  <a:pt x="136" y="108"/>
                  <a:pt x="272" y="48"/>
                  <a:pt x="384" y="24"/>
                </a:cubicBezTo>
                <a:cubicBezTo>
                  <a:pt x="496" y="0"/>
                  <a:pt x="552" y="0"/>
                  <a:pt x="672" y="24"/>
                </a:cubicBezTo>
                <a:cubicBezTo>
                  <a:pt x="792" y="48"/>
                  <a:pt x="948" y="108"/>
                  <a:pt x="1104" y="168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Freeform 41">
            <a:extLst>
              <a:ext uri="{FF2B5EF4-FFF2-40B4-BE49-F238E27FC236}">
                <a16:creationId xmlns:a16="http://schemas.microsoft.com/office/drawing/2014/main" id="{46ED5E73-F405-42CA-9CD6-68677FBF5D11}"/>
              </a:ext>
            </a:extLst>
          </p:cNvPr>
          <p:cNvSpPr>
            <a:spLocks/>
          </p:cNvSpPr>
          <p:nvPr/>
        </p:nvSpPr>
        <p:spPr bwMode="auto">
          <a:xfrm>
            <a:off x="7190526" y="2373356"/>
            <a:ext cx="971550" cy="228600"/>
          </a:xfrm>
          <a:custGeom>
            <a:avLst/>
            <a:gdLst>
              <a:gd name="T0" fmla="*/ 0 w 1104"/>
              <a:gd name="T1" fmla="*/ 2147483646 h 168"/>
              <a:gd name="T2" fmla="*/ 2147483646 w 1104"/>
              <a:gd name="T3" fmla="*/ 2147483646 h 168"/>
              <a:gd name="T4" fmla="*/ 2147483646 w 1104"/>
              <a:gd name="T5" fmla="*/ 2147483646 h 168"/>
              <a:gd name="T6" fmla="*/ 2147483646 w 1104"/>
              <a:gd name="T7" fmla="*/ 2147483646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168"/>
              <a:gd name="T14" fmla="*/ 1104 w 1104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168">
                <a:moveTo>
                  <a:pt x="0" y="168"/>
                </a:moveTo>
                <a:cubicBezTo>
                  <a:pt x="136" y="108"/>
                  <a:pt x="272" y="48"/>
                  <a:pt x="384" y="24"/>
                </a:cubicBezTo>
                <a:cubicBezTo>
                  <a:pt x="496" y="0"/>
                  <a:pt x="552" y="0"/>
                  <a:pt x="672" y="24"/>
                </a:cubicBezTo>
                <a:cubicBezTo>
                  <a:pt x="792" y="48"/>
                  <a:pt x="948" y="108"/>
                  <a:pt x="1104" y="168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Line 42">
            <a:extLst>
              <a:ext uri="{FF2B5EF4-FFF2-40B4-BE49-F238E27FC236}">
                <a16:creationId xmlns:a16="http://schemas.microsoft.com/office/drawing/2014/main" id="{1AB8B707-F79E-47CD-9059-12D16D75CD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59814" y="2970169"/>
            <a:ext cx="742021" cy="6858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Line 43">
            <a:extLst>
              <a:ext uri="{FF2B5EF4-FFF2-40B4-BE49-F238E27FC236}">
                <a16:creationId xmlns:a16="http://schemas.microsoft.com/office/drawing/2014/main" id="{1F544D67-2E9C-40F0-BFEE-A147A55644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2520" y="2941042"/>
            <a:ext cx="918494" cy="672207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C43EA2C9-C73A-473A-A44F-8A94E0C0DC54}"/>
              </a:ext>
            </a:extLst>
          </p:cNvPr>
          <p:cNvSpPr>
            <a:spLocks/>
          </p:cNvSpPr>
          <p:nvPr/>
        </p:nvSpPr>
        <p:spPr bwMode="auto">
          <a:xfrm>
            <a:off x="6104676" y="3859256"/>
            <a:ext cx="1085850" cy="285750"/>
          </a:xfrm>
          <a:custGeom>
            <a:avLst/>
            <a:gdLst>
              <a:gd name="T0" fmla="*/ 0 w 912"/>
              <a:gd name="T1" fmla="*/ 0 h 240"/>
              <a:gd name="T2" fmla="*/ 2147483646 w 912"/>
              <a:gd name="T3" fmla="*/ 2147483646 h 240"/>
              <a:gd name="T4" fmla="*/ 2147483646 w 912"/>
              <a:gd name="T5" fmla="*/ 2147483646 h 240"/>
              <a:gd name="T6" fmla="*/ 2147483646 w 912"/>
              <a:gd name="T7" fmla="*/ 2147483646 h 240"/>
              <a:gd name="T8" fmla="*/ 2147483646 w 912"/>
              <a:gd name="T9" fmla="*/ 0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240"/>
              <a:gd name="T17" fmla="*/ 912 w 91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240">
                <a:moveTo>
                  <a:pt x="0" y="0"/>
                </a:moveTo>
                <a:cubicBezTo>
                  <a:pt x="88" y="76"/>
                  <a:pt x="176" y="152"/>
                  <a:pt x="240" y="192"/>
                </a:cubicBezTo>
                <a:cubicBezTo>
                  <a:pt x="304" y="232"/>
                  <a:pt x="320" y="240"/>
                  <a:pt x="384" y="240"/>
                </a:cubicBezTo>
                <a:cubicBezTo>
                  <a:pt x="448" y="240"/>
                  <a:pt x="536" y="232"/>
                  <a:pt x="624" y="192"/>
                </a:cubicBezTo>
                <a:cubicBezTo>
                  <a:pt x="712" y="152"/>
                  <a:pt x="812" y="76"/>
                  <a:pt x="912" y="0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Line 46">
            <a:extLst>
              <a:ext uri="{FF2B5EF4-FFF2-40B4-BE49-F238E27FC236}">
                <a16:creationId xmlns:a16="http://schemas.microsoft.com/office/drawing/2014/main" id="{F99F1302-3D42-453C-9FF0-2B4EA5FB8AC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73392" y="3902118"/>
            <a:ext cx="764329" cy="489072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Line 47">
            <a:extLst>
              <a:ext uri="{FF2B5EF4-FFF2-40B4-BE49-F238E27FC236}">
                <a16:creationId xmlns:a16="http://schemas.microsoft.com/office/drawing/2014/main" id="{18D9C2DD-9AAF-492E-9050-B26A4D26DA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0226" y="3802106"/>
            <a:ext cx="1085850" cy="62865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Freeform 48">
            <a:extLst>
              <a:ext uri="{FF2B5EF4-FFF2-40B4-BE49-F238E27FC236}">
                <a16:creationId xmlns:a16="http://schemas.microsoft.com/office/drawing/2014/main" id="{BD952494-2E9E-493F-88C1-61A2B741EE9D}"/>
              </a:ext>
            </a:extLst>
          </p:cNvPr>
          <p:cNvSpPr>
            <a:spLocks/>
          </p:cNvSpPr>
          <p:nvPr/>
        </p:nvSpPr>
        <p:spPr bwMode="auto">
          <a:xfrm>
            <a:off x="4937849" y="4659356"/>
            <a:ext cx="938227" cy="167537"/>
          </a:xfrm>
          <a:custGeom>
            <a:avLst/>
            <a:gdLst>
              <a:gd name="T0" fmla="*/ 0 w 864"/>
              <a:gd name="T1" fmla="*/ 0 h 168"/>
              <a:gd name="T2" fmla="*/ 2147483646 w 864"/>
              <a:gd name="T3" fmla="*/ 2147483646 h 168"/>
              <a:gd name="T4" fmla="*/ 2147483646 w 864"/>
              <a:gd name="T5" fmla="*/ 2147483646 h 168"/>
              <a:gd name="T6" fmla="*/ 2147483646 w 864"/>
              <a:gd name="T7" fmla="*/ 0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864"/>
              <a:gd name="T13" fmla="*/ 0 h 168"/>
              <a:gd name="T14" fmla="*/ 864 w 864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4" h="168">
                <a:moveTo>
                  <a:pt x="0" y="0"/>
                </a:moveTo>
                <a:cubicBezTo>
                  <a:pt x="116" y="60"/>
                  <a:pt x="232" y="120"/>
                  <a:pt x="336" y="144"/>
                </a:cubicBezTo>
                <a:cubicBezTo>
                  <a:pt x="440" y="168"/>
                  <a:pt x="536" y="168"/>
                  <a:pt x="624" y="144"/>
                </a:cubicBezTo>
                <a:cubicBezTo>
                  <a:pt x="712" y="120"/>
                  <a:pt x="788" y="60"/>
                  <a:pt x="864" y="0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Line 49">
            <a:extLst>
              <a:ext uri="{FF2B5EF4-FFF2-40B4-BE49-F238E27FC236}">
                <a16:creationId xmlns:a16="http://schemas.microsoft.com/office/drawing/2014/main" id="{3C276E98-B7B4-4ABE-89A3-23601B79B3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9533" y="4745081"/>
            <a:ext cx="0" cy="3429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B7054BE-7B40-46CA-82A7-48FAC725CD05}"/>
              </a:ext>
            </a:extLst>
          </p:cNvPr>
          <p:cNvSpPr txBox="1"/>
          <p:nvPr/>
        </p:nvSpPr>
        <p:spPr>
          <a:xfrm flipH="1">
            <a:off x="754940" y="4703243"/>
            <a:ext cx="339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拓扑排序：</a:t>
            </a:r>
            <a:endParaRPr lang="en-US" altLang="zh-CN" sz="2400" dirty="0"/>
          </a:p>
          <a:p>
            <a:r>
              <a:rPr lang="en-US" altLang="zh-CN" sz="2400" u="wavyHeavy" dirty="0">
                <a:uFill>
                  <a:solidFill>
                    <a:srgbClr val="0070C0"/>
                  </a:solidFill>
                </a:uFill>
              </a:rPr>
              <a:t>1,2,3,4</a:t>
            </a:r>
            <a:r>
              <a:rPr lang="en-US" altLang="zh-CN" sz="2400" dirty="0"/>
              <a:t>,5,</a:t>
            </a:r>
            <a:r>
              <a:rPr lang="en-US" altLang="zh-CN" sz="2400" u="wavyHeavy" dirty="0">
                <a:uFill>
                  <a:solidFill>
                    <a:srgbClr val="0070C0"/>
                  </a:solidFill>
                </a:uFill>
              </a:rPr>
              <a:t>6,7</a:t>
            </a:r>
            <a:r>
              <a:rPr lang="en-US" altLang="zh-CN" sz="2400" dirty="0"/>
              <a:t>,</a:t>
            </a:r>
            <a:r>
              <a:rPr lang="en-US" altLang="zh-CN" sz="2400" u="wavyHeavy" dirty="0">
                <a:uFill>
                  <a:solidFill>
                    <a:srgbClr val="0070C0"/>
                  </a:solidFill>
                </a:uFill>
              </a:rPr>
              <a:t>8,9</a:t>
            </a:r>
            <a:r>
              <a:rPr lang="en-US" altLang="zh-CN" sz="2400" dirty="0">
                <a:uFill>
                  <a:solidFill>
                    <a:srgbClr val="0070C0"/>
                  </a:solidFill>
                </a:uFill>
              </a:rPr>
              <a:t>,10</a:t>
            </a:r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25A868BB-262D-4545-A913-A280C35F7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196" y="6015864"/>
            <a:ext cx="1905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输入串</a:t>
            </a: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3DCE3C6A-94E0-47D3-9B05-5EACD4D0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596" y="6015864"/>
            <a:ext cx="1905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语法树</a:t>
            </a: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3E968E85-27C5-4EA8-AAFE-D8B11C585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196" y="6015864"/>
            <a:ext cx="1905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>
                <a:solidFill>
                  <a:prstClr val="black"/>
                </a:solidFill>
                <a:latin typeface="Times New Roman" panose="02020603050405020304" pitchFamily="18" charset="0"/>
              </a:rPr>
              <a:t>依赖图</a:t>
            </a: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2646EBB4-CF78-4641-BA8A-95B0CAEC7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826" y="6015864"/>
            <a:ext cx="349755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依某个拓扑排序计算</a:t>
            </a:r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CA286B1B-7C00-43AE-A483-7F03A2762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7196" y="6320664"/>
            <a:ext cx="533400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6" name="Line 9">
            <a:extLst>
              <a:ext uri="{FF2B5EF4-FFF2-40B4-BE49-F238E27FC236}">
                <a16:creationId xmlns:a16="http://schemas.microsoft.com/office/drawing/2014/main" id="{ECFD4D87-D366-44A9-A0CA-B4F6F9CA6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9796" y="6320664"/>
            <a:ext cx="533400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</a:endParaRPr>
          </a:p>
        </p:txBody>
      </p:sp>
      <p:sp>
        <p:nvSpPr>
          <p:cNvPr id="57" name="Line 10">
            <a:extLst>
              <a:ext uri="{FF2B5EF4-FFF2-40B4-BE49-F238E27FC236}">
                <a16:creationId xmlns:a16="http://schemas.microsoft.com/office/drawing/2014/main" id="{49A13EC4-5762-45B7-B23E-79C576C42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396" y="6320664"/>
            <a:ext cx="533400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</a:endParaRPr>
          </a:p>
        </p:txBody>
      </p:sp>
      <p:graphicFrame>
        <p:nvGraphicFramePr>
          <p:cNvPr id="58" name="Group 85">
            <a:extLst>
              <a:ext uri="{FF2B5EF4-FFF2-40B4-BE49-F238E27FC236}">
                <a16:creationId xmlns:a16="http://schemas.microsoft.com/office/drawing/2014/main" id="{22C83750-A454-4C5D-9A65-820943C34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767739"/>
              </p:ext>
            </p:extLst>
          </p:nvPr>
        </p:nvGraphicFramePr>
        <p:xfrm>
          <a:off x="9637916" y="1187460"/>
          <a:ext cx="2327275" cy="233838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16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5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微软雅黑" pitchFamily="34" charset="-122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 pitchFamily="34" charset="-122"/>
                        </a:rPr>
                        <a:t>…</a:t>
                      </a:r>
                      <a:endParaRPr kumimoji="0" lang="en-GB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/>
                          <a:ea typeface="微软雅黑" pitchFamily="34" charset="-122"/>
                        </a:rPr>
                        <a:t>…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微软雅黑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" name="Text Box 86">
            <a:extLst>
              <a:ext uri="{FF2B5EF4-FFF2-40B4-BE49-F238E27FC236}">
                <a16:creationId xmlns:a16="http://schemas.microsoft.com/office/drawing/2014/main" id="{11AF8BF8-D048-4153-B4CF-C6AFCEEB1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5253" y="2149485"/>
            <a:ext cx="3433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c</a:t>
            </a:r>
            <a:endParaRPr lang="en-GB" altLang="zh-CN" sz="2400" baseline="-2500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60" name="Text Box 87">
            <a:extLst>
              <a:ext uri="{FF2B5EF4-FFF2-40B4-BE49-F238E27FC236}">
                <a16:creationId xmlns:a16="http://schemas.microsoft.com/office/drawing/2014/main" id="{7855DC1A-D9CD-4C86-B5F6-D84E129F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3316" y="2138372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ea typeface="宋体" panose="02010600030101010101" pitchFamily="2" charset="-122"/>
              </a:rPr>
              <a:t>real</a:t>
            </a:r>
            <a:endParaRPr lang="en-GB" altLang="zh-CN" sz="2400" dirty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61" name="Text Box 88">
            <a:extLst>
              <a:ext uri="{FF2B5EF4-FFF2-40B4-BE49-F238E27FC236}">
                <a16:creationId xmlns:a16="http://schemas.microsoft.com/office/drawing/2014/main" id="{DF805D0B-B1E1-4B15-9230-40791474C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5253" y="2603510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b</a:t>
            </a:r>
            <a:endParaRPr lang="en-GB" altLang="zh-CN" sz="2400" baseline="-2500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62" name="Text Box 89">
            <a:extLst>
              <a:ext uri="{FF2B5EF4-FFF2-40B4-BE49-F238E27FC236}">
                <a16:creationId xmlns:a16="http://schemas.microsoft.com/office/drawing/2014/main" id="{3E1CFF5D-6EB2-42BE-B3C5-451229378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3316" y="2592397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ea typeface="宋体" panose="02010600030101010101" pitchFamily="2" charset="-122"/>
              </a:rPr>
              <a:t>real</a:t>
            </a:r>
            <a:endParaRPr lang="en-GB" altLang="zh-CN" sz="2400" dirty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63" name="Text Box 90">
            <a:extLst>
              <a:ext uri="{FF2B5EF4-FFF2-40B4-BE49-F238E27FC236}">
                <a16:creationId xmlns:a16="http://schemas.microsoft.com/office/drawing/2014/main" id="{02B44EF5-8FD8-4723-9FDC-983F40535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5253" y="3035310"/>
            <a:ext cx="362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a</a:t>
            </a:r>
            <a:endParaRPr lang="en-GB" altLang="zh-CN" sz="2400" baseline="-2500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64" name="Text Box 91">
            <a:extLst>
              <a:ext uri="{FF2B5EF4-FFF2-40B4-BE49-F238E27FC236}">
                <a16:creationId xmlns:a16="http://schemas.microsoft.com/office/drawing/2014/main" id="{51550161-8D98-47A3-B918-10EB09F16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3316" y="3024197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45720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0033CC"/>
                </a:solidFill>
                <a:ea typeface="宋体" panose="02010600030101010101" pitchFamily="2" charset="-122"/>
              </a:rPr>
              <a:t>real</a:t>
            </a:r>
            <a:endParaRPr lang="en-GB" altLang="zh-CN" sz="2400" dirty="0">
              <a:solidFill>
                <a:srgbClr val="0033CC"/>
              </a:solidFill>
              <a:ea typeface="宋体" panose="02010600030101010101" pitchFamily="2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E49A980-DE2F-4849-9489-40488A8A7ADC}"/>
              </a:ext>
            </a:extLst>
          </p:cNvPr>
          <p:cNvSpPr txBox="1"/>
          <p:nvPr/>
        </p:nvSpPr>
        <p:spPr>
          <a:xfrm>
            <a:off x="10234884" y="35891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</a:rPr>
              <a:t>符号表</a:t>
            </a: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A1A87F0-A587-43DB-9A57-4CC9342B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7091" y="2187608"/>
            <a:ext cx="1828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T.type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=real</a:t>
            </a:r>
          </a:p>
        </p:txBody>
      </p:sp>
      <p:sp>
        <p:nvSpPr>
          <p:cNvPr id="67" name="Rectangle 37">
            <a:extLst>
              <a:ext uri="{FF2B5EF4-FFF2-40B4-BE49-F238E27FC236}">
                <a16:creationId xmlns:a16="http://schemas.microsoft.com/office/drawing/2014/main" id="{19F56A68-F7C6-4BDF-A9F7-090071C6C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415" y="2354048"/>
            <a:ext cx="1243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L.in=real</a:t>
            </a:r>
          </a:p>
        </p:txBody>
      </p:sp>
      <p:sp>
        <p:nvSpPr>
          <p:cNvPr id="68" name="Rectangle 38">
            <a:extLst>
              <a:ext uri="{FF2B5EF4-FFF2-40B4-BE49-F238E27FC236}">
                <a16:creationId xmlns:a16="http://schemas.microsoft.com/office/drawing/2014/main" id="{367852F7-DDFB-45A0-AC65-10DE16943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65" y="3363626"/>
            <a:ext cx="1714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L.in=real</a:t>
            </a:r>
          </a:p>
        </p:txBody>
      </p:sp>
      <p:sp>
        <p:nvSpPr>
          <p:cNvPr id="69" name="Rectangle 39">
            <a:extLst>
              <a:ext uri="{FF2B5EF4-FFF2-40B4-BE49-F238E27FC236}">
                <a16:creationId xmlns:a16="http://schemas.microsoft.com/office/drawing/2014/main" id="{D0BB0E33-87B4-4B9C-9406-E3EC3145F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720" y="4056415"/>
            <a:ext cx="110728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L.in=real</a:t>
            </a:r>
          </a:p>
        </p:txBody>
      </p:sp>
    </p:spTree>
    <p:extLst>
      <p:ext uri="{BB962C8B-B14F-4D97-AF65-F5344CB8AC3E}">
        <p14:creationId xmlns:p14="http://schemas.microsoft.com/office/powerpoint/2010/main" val="165597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0" grpId="0" autoUpdateAnimBg="0"/>
      <p:bldP spid="31" grpId="0" autoUpdateAnimBg="0"/>
      <p:bldP spid="32" grpId="0" autoUpdateAnimBg="0"/>
      <p:bldP spid="33" grpId="0" autoUpdateAnimBg="0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51" grpId="0" autoUpdateAnimBg="0"/>
      <p:bldP spid="52" grpId="0" autoUpdateAnimBg="0"/>
      <p:bldP spid="53" grpId="0" autoUpdateAnimBg="0"/>
      <p:bldP spid="54" grpId="0" autoUpdateAnimBg="0"/>
      <p:bldP spid="55" grpId="0" animBg="1"/>
      <p:bldP spid="56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 autoUpdateAnimBg="0"/>
      <p:bldP spid="67" grpId="0" autoUpdateAnimBg="0"/>
      <p:bldP spid="68" grpId="0" autoUpdateAnimBg="0"/>
      <p:bldP spid="69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CC33B-44C2-42AC-B7ED-C4EDD79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</a:t>
            </a:r>
            <a:r>
              <a:rPr lang="zh-CN" altLang="en-US" dirty="0"/>
              <a:t>　语义计算顺序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06D67-66F8-4354-BBB1-553FDFA6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72060" cy="1826701"/>
          </a:xfrm>
        </p:spPr>
        <p:txBody>
          <a:bodyPr>
            <a:normAutofit lnSpcReduction="10000"/>
          </a:bodyPr>
          <a:lstStyle/>
          <a:p>
            <a:r>
              <a:rPr lang="zh-CN" altLang="en-US" sz="2400" b="0" dirty="0"/>
              <a:t>仅有</a:t>
            </a:r>
            <a:r>
              <a:rPr lang="zh-CN" altLang="en-US" sz="2400" b="0" dirty="0">
                <a:solidFill>
                  <a:srgbClr val="C00000"/>
                </a:solidFill>
              </a:rPr>
              <a:t>综合属性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SDD </a:t>
            </a:r>
            <a:r>
              <a:rPr lang="zh-CN" altLang="en-US" sz="2400" b="0" dirty="0"/>
              <a:t>，可以按照任何自底向上的顺序计算它们的值</a:t>
            </a:r>
            <a:endParaRPr lang="en-US" altLang="zh-CN" sz="2400" b="0" dirty="0"/>
          </a:p>
          <a:p>
            <a:r>
              <a:rPr lang="zh-CN" altLang="en-US" sz="2400" b="0" dirty="0"/>
              <a:t>同时具有</a:t>
            </a:r>
            <a:r>
              <a:rPr lang="zh-CN" altLang="en-US" sz="2400" b="0" dirty="0">
                <a:solidFill>
                  <a:srgbClr val="C00000"/>
                </a:solidFill>
              </a:rPr>
              <a:t>继承属性</a:t>
            </a:r>
            <a:r>
              <a:rPr lang="zh-CN" altLang="en-US" sz="2400" b="0" dirty="0"/>
              <a:t>和</a:t>
            </a:r>
            <a:r>
              <a:rPr lang="zh-CN" altLang="en-US" sz="2400" b="0" dirty="0">
                <a:solidFill>
                  <a:srgbClr val="C00000"/>
                </a:solidFill>
              </a:rPr>
              <a:t>综合属性</a:t>
            </a:r>
            <a:r>
              <a:rPr lang="zh-CN" altLang="en-US" sz="2400" b="0" dirty="0"/>
              <a:t>的</a:t>
            </a:r>
            <a:r>
              <a:rPr lang="en-US" altLang="zh-CN" sz="2400" b="0" dirty="0"/>
              <a:t>SDD</a:t>
            </a:r>
            <a:r>
              <a:rPr lang="zh-CN" altLang="en-US" sz="2400" b="0" dirty="0"/>
              <a:t>，不能保证存在一个顺序来对各个节点上的属性进行求值</a:t>
            </a:r>
          </a:p>
          <a:p>
            <a:endParaRPr lang="zh-CN" altLang="en-US" sz="2400" b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4356EE-9376-4008-83EE-35B008EF5653}"/>
              </a:ext>
            </a:extLst>
          </p:cNvPr>
          <p:cNvSpPr/>
          <p:nvPr/>
        </p:nvSpPr>
        <p:spPr>
          <a:xfrm>
            <a:off x="665651" y="5294403"/>
            <a:ext cx="5786437" cy="407988"/>
          </a:xfrm>
          <a:prstGeom prst="rect">
            <a:avLst/>
          </a:prstGeom>
          <a:noFill/>
          <a:ln w="12700">
            <a:noFill/>
          </a:ln>
        </p:spPr>
        <p:txBody>
          <a:bodyPr lIns="68580" tIns="34290" rIns="68580" bIns="34290">
            <a:spAutoFit/>
          </a:bodyPr>
          <a:lstStyle/>
          <a:p>
            <a:pPr marL="0" marR="0" lvl="1" indent="0" defTabSz="91440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如果图中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没有环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，那么</a:t>
            </a:r>
            <a:r>
              <a: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至少存在一个拓扑排序</a:t>
            </a: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5D3942AC-6DFF-49C9-A68D-88B5E25D6021}"/>
              </a:ext>
            </a:extLst>
          </p:cNvPr>
          <p:cNvGrpSpPr>
            <a:grpSpLocks/>
          </p:cNvGrpSpPr>
          <p:nvPr/>
        </p:nvGrpSpPr>
        <p:grpSpPr bwMode="auto">
          <a:xfrm>
            <a:off x="5516256" y="2769465"/>
            <a:ext cx="1600201" cy="1928813"/>
            <a:chOff x="7500957" y="2929734"/>
            <a:chExt cx="1600253" cy="192962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CD353E0-2644-4F1E-905E-2B3AEA1DDF57}"/>
                </a:ext>
              </a:extLst>
            </p:cNvPr>
            <p:cNvCxnSpPr/>
            <p:nvPr/>
          </p:nvCxnSpPr>
          <p:spPr>
            <a:xfrm rot="5400000" flipH="1" flipV="1">
              <a:off x="7379291" y="3500679"/>
              <a:ext cx="1143478" cy="158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A0556F0-A73B-44AE-8D9A-C85F57A9273A}"/>
                </a:ext>
              </a:extLst>
            </p:cNvPr>
            <p:cNvSpPr/>
            <p:nvPr/>
          </p:nvSpPr>
          <p:spPr>
            <a:xfrm>
              <a:off x="7786717" y="3285483"/>
              <a:ext cx="357200" cy="35733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F728E87-46EA-432B-BA7B-65B1544312FE}"/>
                </a:ext>
              </a:extLst>
            </p:cNvPr>
            <p:cNvSpPr/>
            <p:nvPr/>
          </p:nvSpPr>
          <p:spPr>
            <a:xfrm>
              <a:off x="7786717" y="4101799"/>
              <a:ext cx="357200" cy="357337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AD0A9D-D68C-4196-942A-D3A50EE3C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4" y="3286130"/>
              <a:ext cx="510093" cy="36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18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.s</a:t>
              </a:r>
              <a:endParaRPr kumimoji="0" lang="zh-CN" altLang="en-US" sz="18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54A7CE9-B705-4A40-A9DC-FFB41813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8214" y="4131244"/>
              <a:ext cx="445970" cy="36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1800" b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.</a:t>
              </a:r>
              <a:r>
                <a:rPr kumimoji="1" lang="en-US" altLang="zh-CN" sz="1800" b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endParaRPr kumimoji="0" lang="zh-CN" altLang="en-US" sz="18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CA5200-E82E-4F09-9A08-4200889C3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710" y="3273988"/>
              <a:ext cx="357802" cy="1200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Times New Roman" panose="02020603050405020304" pitchFamily="18" charset="0"/>
                </a:rPr>
                <a:t>B</a:t>
              </a:r>
              <a:endParaRPr kumimoji="0" lang="zh-CN" altLang="en-US" sz="18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681E1B2-F77B-47E0-B94C-521D09632720}"/>
                </a:ext>
              </a:extLst>
            </p:cNvPr>
            <p:cNvCxnSpPr/>
            <p:nvPr/>
          </p:nvCxnSpPr>
          <p:spPr>
            <a:xfrm rot="5400000" flipH="1" flipV="1">
              <a:off x="7465949" y="4463970"/>
              <a:ext cx="428804" cy="35878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D184FFE-3999-4F62-BA69-DFB1D6A9BCCF}"/>
                </a:ext>
              </a:extLst>
            </p:cNvPr>
            <p:cNvCxnSpPr/>
            <p:nvPr/>
          </p:nvCxnSpPr>
          <p:spPr>
            <a:xfrm rot="16200000" flipV="1">
              <a:off x="8001748" y="4501278"/>
              <a:ext cx="428804" cy="284171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9DAAF71-A472-46D4-8088-3030B14F6380}"/>
                </a:ext>
              </a:extLst>
            </p:cNvPr>
            <p:cNvCxnSpPr/>
            <p:nvPr/>
          </p:nvCxnSpPr>
          <p:spPr>
            <a:xfrm rot="10800000">
              <a:off x="7500958" y="4857765"/>
              <a:ext cx="857278" cy="158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21EC2E1B-D4DC-47A8-9637-DD85D57A9ED7}"/>
                </a:ext>
              </a:extLst>
            </p:cNvPr>
            <p:cNvSpPr/>
            <p:nvPr/>
          </p:nvSpPr>
          <p:spPr>
            <a:xfrm rot="2589569">
              <a:off x="8043901" y="3539589"/>
              <a:ext cx="785839" cy="643207"/>
            </a:xfrm>
            <a:prstGeom prst="arc">
              <a:avLst>
                <a:gd name="adj1" fmla="val 16200000"/>
                <a:gd name="adj2" fmla="val 753922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triangle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C47E2A97-2125-4100-B3CD-FEBD4F4AB40E}"/>
                </a:ext>
              </a:extLst>
            </p:cNvPr>
            <p:cNvSpPr/>
            <p:nvPr/>
          </p:nvSpPr>
          <p:spPr>
            <a:xfrm rot="13430130">
              <a:off x="8315372" y="3631703"/>
              <a:ext cx="785838" cy="643207"/>
            </a:xfrm>
            <a:prstGeom prst="arc">
              <a:avLst>
                <a:gd name="adj1" fmla="val 16200000"/>
                <a:gd name="adj2" fmla="val 753922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headEnd type="triangle"/>
            </a:ln>
            <a:effec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/>
                <a:ea typeface="华文楷体" panose="02010600040101010101" pitchFamily="2" charset="-122"/>
                <a:cs typeface="+mn-cs"/>
              </a:endParaRPr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88AE194-8717-E536-112A-998F4DDE5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31034"/>
              </p:ext>
            </p:extLst>
          </p:nvPr>
        </p:nvGraphicFramePr>
        <p:xfrm>
          <a:off x="787476" y="3087129"/>
          <a:ext cx="3343014" cy="12777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135364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2207650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447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8815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A→B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A.s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B.i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B.i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A.s + 1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3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CC33B-44C2-42AC-B7ED-C4EDD79F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7.1.2</a:t>
            </a:r>
            <a:r>
              <a:rPr lang="zh-CN" altLang="en-US" dirty="0"/>
              <a:t>　语义计算顺序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06D67-66F8-4354-BBB1-553FDFA6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272060" cy="4920825"/>
          </a:xfrm>
        </p:spPr>
        <p:txBody>
          <a:bodyPr>
            <a:normAutofit/>
          </a:bodyPr>
          <a:lstStyle/>
          <a:p>
            <a:r>
              <a:rPr lang="zh-CN" altLang="en-US" dirty="0"/>
              <a:t>给定一个</a:t>
            </a:r>
            <a:r>
              <a:rPr lang="en-US" altLang="zh-CN" dirty="0"/>
              <a:t>SDD</a:t>
            </a:r>
            <a:r>
              <a:rPr lang="zh-CN" altLang="en-US" dirty="0"/>
              <a:t>，很难判定是否存在一棵其属性依赖图不含回路的分析树</a:t>
            </a:r>
            <a:endParaRPr lang="en-US" altLang="zh-CN" dirty="0"/>
          </a:p>
          <a:p>
            <a:r>
              <a:rPr lang="zh-CN" altLang="en-US" dirty="0"/>
              <a:t>实践中，只使用能够保证对每棵语法分析树都存在一个属性求值顺序的</a:t>
            </a:r>
            <a:r>
              <a:rPr lang="en-US" altLang="zh-CN" dirty="0"/>
              <a:t>SDD</a:t>
            </a:r>
            <a:r>
              <a:rPr lang="zh-CN" altLang="en-US" dirty="0"/>
              <a:t>，因为它们不允许产生带有环的依赖图</a:t>
            </a:r>
          </a:p>
          <a:p>
            <a:r>
              <a:rPr lang="zh-CN" altLang="en-US" dirty="0"/>
              <a:t>可以在</a:t>
            </a:r>
            <a:r>
              <a:rPr lang="zh-CN" altLang="en-US" dirty="0">
                <a:solidFill>
                  <a:srgbClr val="C00000"/>
                </a:solidFill>
              </a:rPr>
              <a:t>自顶向下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C00000"/>
                </a:solidFill>
              </a:rPr>
              <a:t>自底向上</a:t>
            </a:r>
            <a:r>
              <a:rPr lang="zh-CN" altLang="en-US" dirty="0"/>
              <a:t>语法分析的同时实现语义计算</a:t>
            </a:r>
            <a:endParaRPr lang="en-US" altLang="zh-CN" dirty="0"/>
          </a:p>
          <a:p>
            <a:pPr lvl="1"/>
            <a:r>
              <a:rPr lang="en-US" altLang="zh-CN" dirty="0"/>
              <a:t>S-</a:t>
            </a:r>
            <a:r>
              <a:rPr lang="zh-CN" altLang="en-US" dirty="0"/>
              <a:t>属性文法</a:t>
            </a:r>
            <a:endParaRPr lang="en-US" altLang="zh-CN" dirty="0"/>
          </a:p>
          <a:p>
            <a:pPr lvl="1"/>
            <a:r>
              <a:rPr lang="en-US" altLang="zh-CN" dirty="0"/>
              <a:t>L-</a:t>
            </a:r>
            <a:r>
              <a:rPr lang="zh-CN" altLang="en-US" dirty="0"/>
              <a:t>属性文法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91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</a:t>
            </a:r>
            <a:r>
              <a:rPr lang="zh-CN" altLang="en-US" dirty="0"/>
              <a:t>　基于属性文法的语义计算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7.1.1</a:t>
            </a:r>
            <a:r>
              <a:rPr lang="zh-CN" altLang="en-US" sz="2800" b="1" dirty="0"/>
              <a:t>　属性文法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7.1.2</a:t>
            </a:r>
            <a:r>
              <a:rPr lang="zh-CN" altLang="en-US" sz="2800" b="1" dirty="0"/>
              <a:t>　语义计算</a:t>
            </a:r>
            <a:r>
              <a:rPr lang="zh-CN" altLang="en-US" sz="2800" dirty="0"/>
              <a:t>顺序</a:t>
            </a:r>
            <a:endParaRPr lang="zh-CN" altLang="en-US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7.1.3</a:t>
            </a:r>
            <a:r>
              <a:rPr lang="zh-CN" altLang="en-US" sz="2800" b="1" u="sng" dirty="0">
                <a:solidFill>
                  <a:srgbClr val="C00000"/>
                </a:solidFill>
              </a:rPr>
              <a:t>　</a:t>
            </a:r>
            <a:r>
              <a:rPr lang="en-US" altLang="zh-CN" sz="2800" b="1" u="sng" dirty="0">
                <a:solidFill>
                  <a:srgbClr val="C00000"/>
                </a:solidFill>
              </a:rPr>
              <a:t>S-</a:t>
            </a:r>
            <a:r>
              <a:rPr lang="zh-CN" altLang="en-US" sz="2800" b="1" u="sng" dirty="0">
                <a:solidFill>
                  <a:srgbClr val="C00000"/>
                </a:solidFill>
              </a:rPr>
              <a:t>属性文法和</a:t>
            </a:r>
            <a:r>
              <a:rPr lang="en-US" altLang="zh-CN" sz="2800" b="1" u="sng" dirty="0">
                <a:solidFill>
                  <a:srgbClr val="C00000"/>
                </a:solidFill>
              </a:rPr>
              <a:t>L-</a:t>
            </a:r>
            <a:r>
              <a:rPr lang="zh-CN" altLang="en-US" sz="2800" b="1" u="sng" dirty="0">
                <a:solidFill>
                  <a:srgbClr val="C00000"/>
                </a:solidFill>
              </a:rPr>
              <a:t>属性文法</a:t>
            </a:r>
            <a:endParaRPr lang="en-US" altLang="zh-CN" sz="2800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属性文法的语义计算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7.1.5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属性文法的语义计算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4817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13520-8880-42F4-8B6F-D0EB4E73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7.1.3</a:t>
            </a:r>
            <a:r>
              <a:rPr lang="zh-CN" altLang="en-US" dirty="0"/>
              <a:t>　</a:t>
            </a:r>
            <a:r>
              <a:rPr lang="en-US" altLang="zh-CN" dirty="0"/>
              <a:t>S-</a:t>
            </a:r>
            <a:r>
              <a:rPr lang="zh-CN" altLang="en-US" dirty="0"/>
              <a:t>属性文法和</a:t>
            </a:r>
            <a:r>
              <a:rPr lang="en-US" altLang="zh-CN" dirty="0"/>
              <a:t>L-</a:t>
            </a:r>
            <a:r>
              <a:rPr lang="zh-CN" altLang="en-US" dirty="0"/>
              <a:t>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548630-B492-4471-BEB1-57699D34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</a:t>
            </a:r>
            <a:endParaRPr lang="en-US" altLang="zh-CN" dirty="0"/>
          </a:p>
          <a:p>
            <a:pPr marL="645318" marR="0" lvl="1" indent="-342900" algn="l" defTabSz="914400" rtl="0" eaLnBrk="1" fontAlgn="base" latinLnBrk="0" hangingPunct="1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仅含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综合属性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的属性文法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S-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属性文法可以在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自底向上的语法分析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过程中实现</a:t>
            </a:r>
          </a:p>
          <a:p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表格 14">
            <a:extLst>
              <a:ext uri="{FF2B5EF4-FFF2-40B4-BE49-F238E27FC236}">
                <a16:creationId xmlns:a16="http://schemas.microsoft.com/office/drawing/2014/main" id="{CEDB64E2-7F6D-7C9F-9336-EF4920484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421583"/>
              </p:ext>
            </p:extLst>
          </p:nvPr>
        </p:nvGraphicFramePr>
        <p:xfrm>
          <a:off x="1052326" y="2282586"/>
          <a:ext cx="4838157" cy="28907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83810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254347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digit.lexval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36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13520-8880-42F4-8B6F-D0EB4E73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7.1.3</a:t>
            </a:r>
            <a:r>
              <a:rPr lang="zh-CN" altLang="en-US" dirty="0"/>
              <a:t>　</a:t>
            </a:r>
            <a:r>
              <a:rPr lang="en-US" altLang="zh-CN" dirty="0"/>
              <a:t>S-</a:t>
            </a:r>
            <a:r>
              <a:rPr lang="zh-CN" altLang="en-US" dirty="0"/>
              <a:t>属性文法和</a:t>
            </a:r>
            <a:r>
              <a:rPr lang="en-US" altLang="zh-CN" dirty="0"/>
              <a:t>L-</a:t>
            </a:r>
            <a:r>
              <a:rPr lang="zh-CN" altLang="en-US" dirty="0"/>
              <a:t>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548630-B492-4471-BEB1-57699D34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34335" cy="563702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L-</a:t>
            </a:r>
            <a:r>
              <a:rPr lang="zh-CN" altLang="en-US" sz="2800" dirty="0"/>
              <a:t>属性文法</a:t>
            </a:r>
            <a:endParaRPr lang="en-US" altLang="zh-CN" sz="2800" dirty="0"/>
          </a:p>
          <a:p>
            <a:pPr marL="0" marR="0" lvl="0" indent="0" algn="l" defTabSz="914400" rtl="0" eaLnBrk="1" fontAlgn="base" latinLnBrk="0" hangingPunct="1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buNone/>
              <a:tabLst/>
              <a:defRPr/>
            </a:pP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当且仅当它的每个属性要么是一个</a:t>
            </a: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综合属性</a:t>
            </a: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，要么是满足如下条件的继承属性：假设存在一个产生式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A→X</a:t>
            </a:r>
            <a:r>
              <a:rPr kumimoji="1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1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2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…</a:t>
            </a:r>
            <a:r>
              <a:rPr kumimoji="1" lang="en-US" altLang="zh-CN" sz="2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b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n</a:t>
            </a: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，其右部符号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b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i 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(1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 </a:t>
            </a:r>
            <a:r>
              <a:rPr kumimoji="1" lang="en-US" altLang="zh-CN" sz="24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i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</a:t>
            </a:r>
            <a:r>
              <a:rPr kumimoji="1" lang="en-US" altLang="zh-CN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n)</a:t>
            </a: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</a:t>
            </a: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继承属性</a:t>
            </a:r>
            <a:r>
              <a: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仅依赖于下列属性：</a:t>
            </a:r>
          </a:p>
          <a:p>
            <a:pPr marL="645318" marR="0" lvl="1" indent="-342900" algn="l" defTabSz="914400" rtl="0" eaLnBrk="0" fontAlgn="base" latinLnBrk="0" hangingPunct="0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A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继承属性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产生式中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i</a:t>
            </a: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左边</a:t>
            </a: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的符号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1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, X</a:t>
            </a:r>
            <a:r>
              <a:rPr kumimoji="1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2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, … , X</a:t>
            </a:r>
            <a:r>
              <a:rPr kumimoji="1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i-1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的属性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</a:endParaRPr>
          </a:p>
          <a:p>
            <a:pPr marL="645318" marR="0" lvl="1" indent="-342900" algn="l" defTabSz="914400" rtl="0" eaLnBrk="0" fontAlgn="base" latinLnBrk="0" hangingPunct="0">
              <a:lnSpc>
                <a:spcPts val="35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i</a:t>
            </a:r>
            <a:r>
              <a:rPr lang="zh-CN" altLang="en-US" sz="2400" dirty="0">
                <a:solidFill>
                  <a:prstClr val="black"/>
                </a:solidFill>
                <a:latin typeface="+mn-ea"/>
                <a:ea typeface="+mn-ea"/>
                <a:cs typeface="Times New Roman" pitchFamily="18" charset="0"/>
              </a:rPr>
              <a:t>自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身的属性，且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X</a:t>
            </a:r>
            <a:r>
              <a:rPr kumimoji="1" lang="en-US" altLang="zh-CN" sz="24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i </a:t>
            </a:r>
            <a:r>
              <a:rPr kumimoji="0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的全部属性不能在依赖图中形成环路</a:t>
            </a:r>
          </a:p>
          <a:p>
            <a:pPr marL="645318" marR="0" lvl="1" indent="-342900" algn="l" defTabSz="914400" rtl="0" eaLnBrk="0" fontAlgn="base" latinLnBrk="0" hangingPunct="0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00000"/>
              <a:tabLst/>
              <a:defRPr/>
            </a:pPr>
            <a:endParaRPr kumimoji="0" lang="en-US" altLang="zh-CN" sz="2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75418" algn="l" eaLnBrk="0" fontAlgn="base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L-Left </a:t>
            </a:r>
            <a:r>
              <a:rPr lang="zh-CN" altLang="en-US" sz="2800" dirty="0">
                <a:latin typeface="+mn-ea"/>
                <a:ea typeface="+mn-ea"/>
              </a:rPr>
              <a:t>依赖</a:t>
            </a:r>
            <a:r>
              <a:rPr lang="en-US" altLang="zh-CN" sz="2800" dirty="0">
                <a:latin typeface="+mn-ea"/>
                <a:ea typeface="+mn-ea"/>
              </a:rPr>
              <a:t>:</a:t>
            </a:r>
            <a:r>
              <a:rPr lang="zh-CN" altLang="en-US" sz="2800" dirty="0">
                <a:latin typeface="+mn-ea"/>
                <a:ea typeface="+mn-ea"/>
              </a:rPr>
              <a:t>从左到右</a:t>
            </a:r>
            <a:endParaRPr kumimoji="0" lang="en-US" altLang="zh-CN" sz="280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75418" algn="l" eaLnBrk="0" fontAlgn="base" hangingPunct="0">
              <a:lnSpc>
                <a:spcPts val="3000"/>
              </a:lnSpc>
              <a:spcBef>
                <a:spcPct val="20000"/>
              </a:spcBef>
              <a:spcAft>
                <a:spcPct val="0"/>
              </a:spcAft>
              <a:buSzPct val="100000"/>
              <a:defRPr/>
            </a:pP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S-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属性文法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是</a:t>
            </a:r>
            <a:r>
              <a:rPr kumimoji="0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L-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属性文法</a:t>
            </a:r>
            <a:r>
              <a:rPr kumimoji="0" lang="zh-CN" altLang="en-US" sz="2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的一个特例</a:t>
            </a:r>
          </a:p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云形标注 8">
            <a:extLst>
              <a:ext uri="{FF2B5EF4-FFF2-40B4-BE49-F238E27FC236}">
                <a16:creationId xmlns:a16="http://schemas.microsoft.com/office/drawing/2014/main" id="{8DCD1A98-9EC9-442B-A736-34CAB600F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129" y="2748342"/>
            <a:ext cx="4133742" cy="812935"/>
          </a:xfrm>
          <a:prstGeom prst="cloudCallout">
            <a:avLst>
              <a:gd name="adj1" fmla="val -63602"/>
              <a:gd name="adj2" fmla="val 20971"/>
            </a:avLst>
          </a:prstGeom>
          <a:solidFill>
            <a:srgbClr val="0E7C7E"/>
          </a:solidFill>
          <a:ln w="12700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68580" tIns="81000" rIns="68580" bIns="3429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Times New Roman" pitchFamily="18" charset="0"/>
              </a:rPr>
              <a:t>为什么不能是综合属性？</a:t>
            </a:r>
          </a:p>
        </p:txBody>
      </p:sp>
    </p:spTree>
    <p:extLst>
      <p:ext uri="{BB962C8B-B14F-4D97-AF65-F5344CB8AC3E}">
        <p14:creationId xmlns:p14="http://schemas.microsoft.com/office/powerpoint/2010/main" val="1083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13520-8880-42F4-8B6F-D0EB4E73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7.1.3</a:t>
            </a:r>
            <a:r>
              <a:rPr lang="zh-CN" altLang="en-US" dirty="0"/>
              <a:t>　</a:t>
            </a:r>
            <a:r>
              <a:rPr lang="en-US" altLang="zh-CN" dirty="0"/>
              <a:t>S-</a:t>
            </a:r>
            <a:r>
              <a:rPr lang="zh-CN" altLang="en-US" dirty="0"/>
              <a:t>属性文法和</a:t>
            </a:r>
            <a:r>
              <a:rPr lang="en-US" altLang="zh-CN" dirty="0"/>
              <a:t>L-</a:t>
            </a:r>
            <a:r>
              <a:rPr lang="zh-CN" altLang="en-US" dirty="0"/>
              <a:t>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548630-B492-4471-BEB1-57699D34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34335" cy="93175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L-</a:t>
            </a:r>
            <a:r>
              <a:rPr lang="zh-CN" altLang="en-US" sz="2800" dirty="0"/>
              <a:t>属性文法</a:t>
            </a:r>
            <a:endParaRPr lang="en-US" altLang="zh-CN" sz="2800" dirty="0"/>
          </a:p>
          <a:p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C31E470-AE4B-85C6-F5B9-BFD08E68E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65719"/>
              </p:ext>
            </p:extLst>
          </p:nvPr>
        </p:nvGraphicFramePr>
        <p:xfrm>
          <a:off x="1113356" y="2156614"/>
          <a:ext cx="6030394" cy="29983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2048059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982335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99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985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L→L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L.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T.type</a:t>
                      </a:r>
                      <a:endParaRPr lang="en-US" altLang="zh-CN" sz="24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4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27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</a:t>
            </a:r>
            <a:r>
              <a:rPr lang="zh-CN" altLang="en-US" dirty="0"/>
              <a:t>　基于属性文法的语义计算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7.1.1</a:t>
            </a:r>
            <a:r>
              <a:rPr lang="zh-CN" altLang="en-US" sz="2800" b="1" dirty="0"/>
              <a:t>　属性文法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7.1.2</a:t>
            </a:r>
            <a:r>
              <a:rPr lang="zh-CN" altLang="en-US" sz="2800" b="1" dirty="0"/>
              <a:t>　语义计算顺序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7.1.3</a:t>
            </a:r>
            <a:r>
              <a:rPr lang="zh-CN" altLang="en-US" sz="2800" b="1" dirty="0"/>
              <a:t>　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属性文法和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7.1.4   </a:t>
            </a:r>
            <a:r>
              <a:rPr lang="zh-CN" altLang="en-US" sz="2800" b="1" u="sng" dirty="0">
                <a:solidFill>
                  <a:srgbClr val="C00000"/>
                </a:solidFill>
              </a:rPr>
              <a:t>基于</a:t>
            </a:r>
            <a:r>
              <a:rPr lang="en-US" altLang="zh-CN" sz="2800" b="1" u="sng" dirty="0">
                <a:solidFill>
                  <a:srgbClr val="C00000"/>
                </a:solidFill>
              </a:rPr>
              <a:t>S-</a:t>
            </a:r>
            <a:r>
              <a:rPr lang="zh-CN" altLang="en-US" sz="2800" b="1" u="sng" dirty="0">
                <a:solidFill>
                  <a:srgbClr val="C00000"/>
                </a:solidFill>
              </a:rPr>
              <a:t>属性文法的语义计算</a:t>
            </a:r>
            <a:endParaRPr lang="en-US" altLang="zh-CN" sz="2800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7.1.5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属性文法的语义计算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002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442240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/>
              <a:t>语义分析基本原理和方法</a:t>
            </a:r>
            <a:endParaRPr lang="en-US" altLang="zh-CN" sz="3200" dirty="0"/>
          </a:p>
          <a:p>
            <a:pPr>
              <a:defRPr/>
            </a:pPr>
            <a:r>
              <a:rPr lang="zh-CN" altLang="en-US" sz="3200" dirty="0"/>
              <a:t>属性文法 </a:t>
            </a:r>
            <a:r>
              <a:rPr lang="en-US" altLang="zh-CN" sz="3200" dirty="0"/>
              <a:t>vs </a:t>
            </a:r>
            <a:r>
              <a:rPr lang="zh-CN" altLang="en-US" sz="3200" dirty="0"/>
              <a:t>翻译模式  </a:t>
            </a:r>
            <a:r>
              <a:rPr lang="en-US" altLang="zh-CN" sz="3200" dirty="0"/>
              <a:t>(</a:t>
            </a:r>
            <a:r>
              <a:rPr lang="zh-CN" altLang="en-US" sz="3200" dirty="0"/>
              <a:t>原理  </a:t>
            </a:r>
            <a:r>
              <a:rPr lang="en-US" altLang="zh-CN" sz="3200" dirty="0"/>
              <a:t>vs </a:t>
            </a:r>
            <a:r>
              <a:rPr lang="zh-CN" altLang="en-US" sz="3200" dirty="0"/>
              <a:t>实践</a:t>
            </a:r>
            <a:r>
              <a:rPr lang="en-US" altLang="zh-CN" sz="3200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3200" dirty="0"/>
              <a:t>综合属性，继承属性的计算方法</a:t>
            </a:r>
            <a:endParaRPr lang="en-US" altLang="zh-CN" sz="3200" dirty="0"/>
          </a:p>
          <a:p>
            <a:pPr>
              <a:lnSpc>
                <a:spcPct val="150000"/>
              </a:lnSpc>
              <a:defRPr/>
            </a:pPr>
            <a:r>
              <a:rPr lang="zh-CN" altLang="en-US" sz="3200" dirty="0"/>
              <a:t>在语法分析过程的制导下，进行语义分析</a:t>
            </a:r>
            <a:endParaRPr lang="en-US" altLang="zh-CN" sz="3200" dirty="0"/>
          </a:p>
          <a:p>
            <a:pPr lvl="1">
              <a:defRPr/>
            </a:pPr>
            <a:r>
              <a:rPr lang="en-US" altLang="zh-CN" sz="3000" dirty="0"/>
              <a:t>S-</a:t>
            </a:r>
            <a:r>
              <a:rPr lang="zh-CN" altLang="en-US" sz="3000" dirty="0"/>
              <a:t>翻译模式</a:t>
            </a:r>
            <a:r>
              <a:rPr lang="en-US" altLang="zh-CN" sz="3000" dirty="0"/>
              <a:t> </a:t>
            </a:r>
            <a:r>
              <a:rPr lang="zh-CN" altLang="en-US" sz="3000" dirty="0"/>
              <a:t>与  </a:t>
            </a:r>
            <a:r>
              <a:rPr lang="en-US" altLang="zh-CN" sz="3000" dirty="0"/>
              <a:t>L-</a:t>
            </a:r>
            <a:r>
              <a:rPr lang="zh-CN" altLang="en-US" sz="3000" dirty="0"/>
              <a:t>翻译模式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3000" dirty="0"/>
              <a:t>自顶向下</a:t>
            </a:r>
            <a:r>
              <a:rPr lang="en-US" altLang="zh-CN" sz="3000" dirty="0"/>
              <a:t>(LL)</a:t>
            </a:r>
            <a:r>
              <a:rPr lang="zh-CN" altLang="en-US" sz="3000" dirty="0"/>
              <a:t> 与 自底向上</a:t>
            </a:r>
            <a:r>
              <a:rPr lang="en-US" altLang="zh-CN" sz="3000" dirty="0"/>
              <a:t>(LR)</a:t>
            </a:r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DB0E9-B43A-47FE-9F3A-7ED94CC8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C1DD-A941-48FC-B2DB-1A8B7A0C8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1"/>
            <a:ext cx="11031078" cy="5459078"/>
          </a:xfrm>
        </p:spPr>
        <p:txBody>
          <a:bodyPr/>
          <a:lstStyle/>
          <a:p>
            <a:r>
              <a:rPr lang="en-US" altLang="zh-CN" sz="2800" dirty="0"/>
              <a:t>S-</a:t>
            </a:r>
            <a:r>
              <a:rPr lang="zh-CN" altLang="en-US" sz="2800" dirty="0"/>
              <a:t>属性文法：</a:t>
            </a:r>
            <a:r>
              <a:rPr lang="zh-CN" altLang="en-US" sz="2800" dirty="0">
                <a:solidFill>
                  <a:srgbClr val="FF0000"/>
                </a:solidFill>
              </a:rPr>
              <a:t>只含综合属性</a:t>
            </a:r>
          </a:p>
          <a:p>
            <a:r>
              <a:rPr lang="zh-CN" altLang="en-US" sz="2800" dirty="0"/>
              <a:t>采用</a:t>
            </a:r>
            <a:r>
              <a:rPr lang="en-US" altLang="zh-CN" sz="2800" dirty="0"/>
              <a:t>LR</a:t>
            </a:r>
            <a:r>
              <a:rPr lang="zh-CN" altLang="en-US" sz="2800" dirty="0"/>
              <a:t>分析，每当</a:t>
            </a:r>
            <a:r>
              <a:rPr lang="zh-CN" altLang="en-US" sz="2800" dirty="0">
                <a:solidFill>
                  <a:srgbClr val="C00000"/>
                </a:solidFill>
              </a:rPr>
              <a:t>归约</a:t>
            </a:r>
            <a:r>
              <a:rPr lang="zh-CN" altLang="en-US" sz="2800" dirty="0"/>
              <a:t>时，执行语义计算</a:t>
            </a:r>
            <a:endParaRPr lang="en-US" altLang="zh-CN" sz="2800" dirty="0"/>
          </a:p>
          <a:p>
            <a:pPr lvl="1"/>
            <a:r>
              <a:rPr lang="zh-CN" altLang="en-US" sz="2600" dirty="0"/>
              <a:t>桌面计算器</a:t>
            </a:r>
            <a:endParaRPr lang="en-US" altLang="zh-CN" sz="2600" dirty="0"/>
          </a:p>
          <a:p>
            <a:r>
              <a:rPr lang="zh-CN" altLang="en-US" sz="2800" dirty="0"/>
              <a:t>两个例子：</a:t>
            </a:r>
            <a:endParaRPr lang="en-US" altLang="zh-CN" sz="2800" dirty="0"/>
          </a:p>
          <a:p>
            <a:pPr lvl="1"/>
            <a:r>
              <a:rPr lang="zh-CN" altLang="en-US" dirty="0"/>
              <a:t>抽象语法树</a:t>
            </a:r>
            <a:r>
              <a:rPr lang="en-US" altLang="zh-CN" dirty="0"/>
              <a:t>(AST)</a:t>
            </a:r>
            <a:r>
              <a:rPr lang="zh-CN" altLang="en-US" dirty="0"/>
              <a:t>的构造</a:t>
            </a:r>
            <a:endParaRPr lang="en-US" altLang="zh-CN" dirty="0"/>
          </a:p>
          <a:p>
            <a:pPr lvl="1"/>
            <a:r>
              <a:rPr lang="zh-CN" altLang="en-US" dirty="0"/>
              <a:t>类型检查</a:t>
            </a:r>
          </a:p>
        </p:txBody>
      </p:sp>
    </p:spTree>
    <p:extLst>
      <p:ext uri="{BB962C8B-B14F-4D97-AF65-F5344CB8AC3E}">
        <p14:creationId xmlns:p14="http://schemas.microsoft.com/office/powerpoint/2010/main" val="160523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CAE93-EFA9-4D3C-8994-711F5D9C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3E4174-CAD8-4BE5-8FD1-C0593AEE8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892889"/>
            <a:ext cx="11570829" cy="13625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构造</a:t>
            </a:r>
            <a:r>
              <a:rPr lang="en-US" altLang="zh-CN" dirty="0">
                <a:solidFill>
                  <a:srgbClr val="FF0000"/>
                </a:solidFill>
              </a:rPr>
              <a:t>AST(Abstract Syntax Tree)</a:t>
            </a:r>
            <a:r>
              <a:rPr lang="en-US" altLang="zh-CN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0" dirty="0"/>
              <a:t>在语法树中去掉那些对翻译不必要的信息，从而获得更有效的源程序中间表示</a:t>
            </a:r>
          </a:p>
        </p:txBody>
      </p:sp>
      <p:grpSp>
        <p:nvGrpSpPr>
          <p:cNvPr id="5" name="Group 11">
            <a:extLst>
              <a:ext uri="{FF2B5EF4-FFF2-40B4-BE49-F238E27FC236}">
                <a16:creationId xmlns:a16="http://schemas.microsoft.com/office/drawing/2014/main" id="{45519847-9DA3-4586-8A31-E019FCCB287E}"/>
              </a:ext>
            </a:extLst>
          </p:cNvPr>
          <p:cNvGrpSpPr>
            <a:grpSpLocks/>
          </p:cNvGrpSpPr>
          <p:nvPr/>
        </p:nvGrpSpPr>
        <p:grpSpPr bwMode="auto">
          <a:xfrm>
            <a:off x="7686440" y="3702627"/>
            <a:ext cx="4122942" cy="1905000"/>
            <a:chOff x="1440" y="3024"/>
            <a:chExt cx="2784" cy="1200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D8639D42-E37C-4989-B4E7-251B81476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28" y="3360"/>
              <a:ext cx="1008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0F6BD9BC-D1A8-46E7-9F73-693B26E04C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408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16EFFA47-E3F7-4AC6-9882-797111BF8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371"/>
              <a:ext cx="1056" cy="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553C216C-3A74-4EA8-8307-0ADF6E3E3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888"/>
              <a:ext cx="57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Cond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CA45C6C7-BBBC-4387-8589-95B08E7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3888"/>
              <a:ext cx="6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</a:t>
              </a:r>
              <a:r>
                <a:rPr kumimoji="0" lang="en-US" altLang="zh-CN" sz="2000" b="0" i="0" u="none" strike="noStrike" kern="1200" cap="none" spc="0" normalizeH="0" baseline="-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B6B2506-C480-4853-96AE-93D1699ED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3848"/>
              <a:ext cx="4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</a:t>
              </a:r>
              <a:r>
                <a:rPr kumimoji="0" lang="en-US" altLang="zh-CN" sz="2000" b="0" i="0" u="none" strike="noStrike" kern="1200" cap="none" spc="0" normalizeH="0" baseline="-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42F8948B-5835-44B7-BCD6-552B81746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024"/>
              <a:ext cx="15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if_then_else</a:t>
              </a:r>
              <a:endParaRPr kumimoji="0" lang="en-US" altLang="zh-CN" sz="20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Text Box 12">
            <a:extLst>
              <a:ext uri="{FF2B5EF4-FFF2-40B4-BE49-F238E27FC236}">
                <a16:creationId xmlns:a16="http://schemas.microsoft.com/office/drawing/2014/main" id="{17E95E64-0757-4A90-B522-3242C747C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623" y="5683826"/>
            <a:ext cx="41184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if  (Cond)  then  S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else  S</a:t>
            </a:r>
            <a:r>
              <a:rPr kumimoji="0" lang="en-US" altLang="zh-CN" sz="24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B24B34C3-A00F-405A-A808-664A60CCF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43" y="2045776"/>
            <a:ext cx="13195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3*5+4</a:t>
            </a:r>
            <a:endParaRPr kumimoji="0" lang="en-US" altLang="zh-CN" sz="2800" b="0" i="0" u="none" strike="noStrike" kern="1200" cap="none" spc="0" normalizeH="0" baseline="-30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Group 24">
            <a:extLst>
              <a:ext uri="{FF2B5EF4-FFF2-40B4-BE49-F238E27FC236}">
                <a16:creationId xmlns:a16="http://schemas.microsoft.com/office/drawing/2014/main" id="{EE11AD3A-A707-4D52-9A66-88A51DD96120}"/>
              </a:ext>
            </a:extLst>
          </p:cNvPr>
          <p:cNvGrpSpPr>
            <a:grpSpLocks/>
          </p:cNvGrpSpPr>
          <p:nvPr/>
        </p:nvGrpSpPr>
        <p:grpSpPr bwMode="auto">
          <a:xfrm>
            <a:off x="5119214" y="2328389"/>
            <a:ext cx="3886200" cy="2286000"/>
            <a:chOff x="3072" y="2592"/>
            <a:chExt cx="2448" cy="1440"/>
          </a:xfrm>
        </p:grpSpPr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535187D2-236A-42F9-8361-1B295F8FA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2928"/>
              <a:ext cx="48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3BE71468-F5F9-4EFB-B86D-0306ACBC9B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3408"/>
              <a:ext cx="432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362AB4C1-C957-4D5C-A51F-1BC39C246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928"/>
              <a:ext cx="48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B0338E-DA1C-4C8D-AC67-A313E009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216"/>
              <a:ext cx="72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*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BE2E96-5509-43CA-BA8A-771E75096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696"/>
              <a:ext cx="72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  <a:endParaRPr kumimoji="0" lang="en-US" altLang="zh-CN" sz="2800" b="0" i="0" u="none" strike="noStrike" kern="1200" cap="none" spc="0" normalizeH="0" baseline="-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F6A80D-3A38-46A6-B5C5-3BCC5DCC8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216"/>
              <a:ext cx="72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2800" b="0" i="0" u="none" strike="noStrike" kern="1200" cap="none" spc="0" normalizeH="0" baseline="-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3ED34B-A9C7-47A4-B08A-BD5C9DF5A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592"/>
              <a:ext cx="15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+</a:t>
              </a:r>
              <a:endParaRPr kumimoji="0" lang="en-US" altLang="zh-CN" sz="2800" b="0" i="0" u="none" strike="noStrike" kern="1200" cap="none" spc="0" normalizeH="0" baseline="-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6F1668C0-DFDB-464B-BBF8-A79E15E5D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408"/>
              <a:ext cx="432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D41660-4612-4C49-8CCE-911E9689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696"/>
              <a:ext cx="72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2800" b="0" i="0" u="none" strike="noStrike" kern="1200" cap="none" spc="0" normalizeH="0" baseline="-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ED47C02-4C0C-4AFA-8F1B-E10CEC7A0D92}"/>
              </a:ext>
            </a:extLst>
          </p:cNvPr>
          <p:cNvGrpSpPr>
            <a:grpSpLocks noChangeAspect="1"/>
          </p:cNvGrpSpPr>
          <p:nvPr/>
        </p:nvGrpSpPr>
        <p:grpSpPr>
          <a:xfrm>
            <a:off x="255459" y="2370338"/>
            <a:ext cx="5146157" cy="3539368"/>
            <a:chOff x="7703474" y="291623"/>
            <a:chExt cx="4069770" cy="2997628"/>
          </a:xfrm>
        </p:grpSpPr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A2C37BF5-C426-42A1-A40D-2E9D1C047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474" y="2982924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digit.lexval=3</a:t>
              </a:r>
            </a:p>
          </p:txBody>
        </p:sp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5DD0DE1F-9E8A-4252-9E48-D998E621A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128" y="2851641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C2CDC99F-8972-45BA-8BAC-7A46961AB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235" y="2589075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F.val=3</a:t>
              </a: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7122E632-695B-4B96-AC91-20B3D29E6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128" y="245779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0ECA3BB3-0D9F-4310-9956-57F5DBAE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235" y="215146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T.val=3</a:t>
              </a: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51D8D0A8-0BBA-4A7F-8FD6-B1D578A1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5020" y="2195227"/>
              <a:ext cx="525132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*</a:t>
              </a:r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69D9525D-0445-483A-A75A-CC90D8EC2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869" y="2589075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digit.lexval=5</a:t>
              </a:r>
            </a:p>
          </p:txBody>
        </p:sp>
        <p:sp>
          <p:nvSpPr>
            <p:cNvPr id="33" name="Line 13">
              <a:extLst>
                <a:ext uri="{FF2B5EF4-FFF2-40B4-BE49-F238E27FC236}">
                  <a16:creationId xmlns:a16="http://schemas.microsoft.com/office/drawing/2014/main" id="{1F2B7739-E3E3-42E5-AA1E-EAD21266DE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7761" y="2414032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25DE3D9A-2874-44B2-A829-149729DB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869" y="215146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F.val=5</a:t>
              </a:r>
            </a:p>
          </p:txBody>
        </p:sp>
        <p:sp>
          <p:nvSpPr>
            <p:cNvPr id="35" name="Line 15">
              <a:extLst>
                <a:ext uri="{FF2B5EF4-FFF2-40B4-BE49-F238E27FC236}">
                  <a16:creationId xmlns:a16="http://schemas.microsoft.com/office/drawing/2014/main" id="{73FF1A9E-6C46-477E-9287-B198DE7948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59889" y="2020183"/>
              <a:ext cx="43761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86096904-BE83-4CD8-AF26-66B9D2A2BD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7586" y="2020183"/>
              <a:ext cx="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18E1FDFC-DBDE-4640-BB06-0E9DE5D33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0152" y="2020183"/>
              <a:ext cx="525132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8" name="Rectangle 18">
              <a:extLst>
                <a:ext uri="{FF2B5EF4-FFF2-40B4-BE49-F238E27FC236}">
                  <a16:creationId xmlns:a16="http://schemas.microsoft.com/office/drawing/2014/main" id="{BF08CD00-4F54-4521-9A9D-06D85D876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410" y="171385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T.val=15</a:t>
              </a:r>
            </a:p>
          </p:txBody>
        </p:sp>
        <p:sp>
          <p:nvSpPr>
            <p:cNvPr id="39" name="Line 19">
              <a:extLst>
                <a:ext uri="{FF2B5EF4-FFF2-40B4-BE49-F238E27FC236}">
                  <a16:creationId xmlns:a16="http://schemas.microsoft.com/office/drawing/2014/main" id="{738F9A01-2079-4A45-9A9B-362CE95FB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3825" y="158257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Rectangle 20">
              <a:extLst>
                <a:ext uri="{FF2B5EF4-FFF2-40B4-BE49-F238E27FC236}">
                  <a16:creationId xmlns:a16="http://schemas.microsoft.com/office/drawing/2014/main" id="{54356A4B-7F03-4B43-A544-FF1CC4822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410" y="127624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E.val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=15</a:t>
              </a:r>
            </a:p>
          </p:txBody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E0645822-B96F-412D-9239-1E6C6C9A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2718" y="1276246"/>
              <a:ext cx="525132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C0CB1512-9B13-48A4-ACCA-F1C3646B4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654" y="215146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digit.lexval=4</a:t>
              </a:r>
            </a:p>
          </p:txBody>
        </p: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898A156E-3329-4FB4-B15C-070134F06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9308" y="202018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4" name="Rectangle 24">
              <a:extLst>
                <a:ext uri="{FF2B5EF4-FFF2-40B4-BE49-F238E27FC236}">
                  <a16:creationId xmlns:a16="http://schemas.microsoft.com/office/drawing/2014/main" id="{89057B69-5B04-4076-BEBC-C7D9917F5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0415" y="1757617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F.val=4</a:t>
              </a:r>
            </a:p>
          </p:txBody>
        </p:sp>
        <p:sp>
          <p:nvSpPr>
            <p:cNvPr id="45" name="Line 25">
              <a:extLst>
                <a:ext uri="{FF2B5EF4-FFF2-40B4-BE49-F238E27FC236}">
                  <a16:creationId xmlns:a16="http://schemas.microsoft.com/office/drawing/2014/main" id="{0B78B039-E1A4-4BDD-93D4-ECB635097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9308" y="1626334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" name="Rectangle 26">
              <a:extLst>
                <a:ext uri="{FF2B5EF4-FFF2-40B4-BE49-F238E27FC236}">
                  <a16:creationId xmlns:a16="http://schemas.microsoft.com/office/drawing/2014/main" id="{6E13822D-49AD-41B2-861A-CC9845FF2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0415" y="1320007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T.val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=4</a:t>
              </a:r>
            </a:p>
          </p:txBody>
        </p:sp>
        <p:sp>
          <p:nvSpPr>
            <p:cNvPr id="47" name="Line 27">
              <a:extLst>
                <a:ext uri="{FF2B5EF4-FFF2-40B4-BE49-F238E27FC236}">
                  <a16:creationId xmlns:a16="http://schemas.microsoft.com/office/drawing/2014/main" id="{31D77AD1-9F62-47B4-9DB4-C7F66E909E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16303" y="1144963"/>
              <a:ext cx="743936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" name="Line 28">
              <a:extLst>
                <a:ext uri="{FF2B5EF4-FFF2-40B4-BE49-F238E27FC236}">
                  <a16:creationId xmlns:a16="http://schemas.microsoft.com/office/drawing/2014/main" id="{123F05B2-A076-48C8-BC2A-C010EDAED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35283" y="114496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" name="Line 29">
              <a:extLst>
                <a:ext uri="{FF2B5EF4-FFF2-40B4-BE49-F238E27FC236}">
                  <a16:creationId xmlns:a16="http://schemas.microsoft.com/office/drawing/2014/main" id="{0C31D1D1-7A90-4316-BC73-AE044F767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6566" y="1144963"/>
              <a:ext cx="91898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0" name="Rectangle 30">
              <a:extLst>
                <a:ext uri="{FF2B5EF4-FFF2-40B4-BE49-F238E27FC236}">
                  <a16:creationId xmlns:a16="http://schemas.microsoft.com/office/drawing/2014/main" id="{182E8C5C-8AF0-4468-B281-207152DFE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347" y="79487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E.val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=19</a:t>
              </a:r>
            </a:p>
          </p:txBody>
        </p:sp>
        <p:sp>
          <p:nvSpPr>
            <p:cNvPr id="51" name="Line 32">
              <a:extLst>
                <a:ext uri="{FF2B5EF4-FFF2-40B4-BE49-F238E27FC236}">
                  <a16:creationId xmlns:a16="http://schemas.microsoft.com/office/drawing/2014/main" id="{39C30145-6877-47AA-8682-212F6197FB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7762" y="619831"/>
              <a:ext cx="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2" name="Rectangle 34">
              <a:extLst>
                <a:ext uri="{FF2B5EF4-FFF2-40B4-BE49-F238E27FC236}">
                  <a16:creationId xmlns:a16="http://schemas.microsoft.com/office/drawing/2014/main" id="{5AD71F1F-2F81-43A9-9720-BBCB2F2CF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1434" y="291623"/>
              <a:ext cx="733125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L#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FEF5F88-A528-8E02-5251-377EBFA26050}"/>
              </a:ext>
            </a:extLst>
          </p:cNvPr>
          <p:cNvSpPr txBox="1"/>
          <p:nvPr/>
        </p:nvSpPr>
        <p:spPr>
          <a:xfrm>
            <a:off x="473821" y="2877194"/>
            <a:ext cx="130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Parse Tree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00CEEA0-7074-3C8A-375F-229C9D59DA3A}"/>
              </a:ext>
            </a:extLst>
          </p:cNvPr>
          <p:cNvSpPr txBox="1"/>
          <p:nvPr/>
        </p:nvSpPr>
        <p:spPr>
          <a:xfrm>
            <a:off x="5587798" y="272700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AST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3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6DD2A-B626-4717-991E-C3D92F29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932B9-0548-4E88-A073-4A4101CBB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rgbClr val="244B61"/>
                </a:solidFill>
              </a:rPr>
              <a:t>构造</a:t>
            </a:r>
            <a:r>
              <a:rPr lang="en-US" altLang="zh-CN" sz="2800" dirty="0">
                <a:solidFill>
                  <a:srgbClr val="244B61"/>
                </a:solidFill>
              </a:rPr>
              <a:t>AST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 err="1"/>
              <a:t>makenode</a:t>
            </a:r>
            <a:r>
              <a:rPr lang="en-US" altLang="zh-CN" b="0" dirty="0"/>
              <a:t>(op, l, r)</a:t>
            </a:r>
          </a:p>
          <a:p>
            <a:pPr>
              <a:lnSpc>
                <a:spcPct val="100000"/>
              </a:lnSpc>
            </a:pPr>
            <a:r>
              <a:rPr lang="en-US" altLang="zh-CN" b="0" dirty="0" err="1"/>
              <a:t>makeleaf</a:t>
            </a:r>
            <a:r>
              <a:rPr lang="en-US" altLang="zh-CN" b="0" dirty="0"/>
              <a:t>(</a:t>
            </a:r>
            <a:r>
              <a:rPr lang="en-US" altLang="zh-CN" b="0" dirty="0" err="1"/>
              <a:t>num,val</a:t>
            </a:r>
            <a:r>
              <a:rPr lang="en-US" altLang="zh-CN" b="0" dirty="0"/>
              <a:t>)</a:t>
            </a:r>
            <a:endParaRPr lang="zh-CN" altLang="en-US" b="0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11061241-1441-4203-A134-2C38AA17C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85038"/>
              </p:ext>
            </p:extLst>
          </p:nvPr>
        </p:nvGraphicFramePr>
        <p:xfrm>
          <a:off x="673100" y="3112261"/>
          <a:ext cx="7425894" cy="29365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89795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527941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F→n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mknode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( ‘+’, E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.ptr,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mknode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( ‘*’, T</a:t>
                      </a:r>
                      <a:r>
                        <a:rPr lang="en-US" altLang="zh-CN" sz="24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.ptr,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mkleaf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400" dirty="0" err="1">
                          <a:latin typeface="+mn-ea"/>
                          <a:ea typeface="+mn-ea"/>
                        </a:rPr>
                        <a:t>int,n.val</a:t>
                      </a:r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042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8AE5D-809A-4D22-BB25-D9429DF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9E324-FD23-4699-89AF-27D031ED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69658"/>
          </a:xfrm>
        </p:spPr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3*5+4</a:t>
            </a:r>
            <a:r>
              <a:rPr lang="zh-CN" altLang="en-US" dirty="0"/>
              <a:t>的</a:t>
            </a:r>
            <a:r>
              <a:rPr lang="en-US" altLang="zh-CN" dirty="0">
                <a:solidFill>
                  <a:srgbClr val="FF0000"/>
                </a:solidFill>
              </a:rPr>
              <a:t>AST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3267198-D3ED-400B-86F4-1DC8120B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98" y="6215933"/>
            <a:ext cx="982612" cy="31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kern="0" dirty="0">
                <a:solidFill>
                  <a:prstClr val="black"/>
                </a:solidFill>
                <a:latin typeface="+mn-ea"/>
                <a:ea typeface="+mn-ea"/>
              </a:rPr>
              <a:t>n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(3)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A83F393-D652-4177-AC21-27F6AA015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14" y="5459395"/>
            <a:ext cx="454980" cy="31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F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99C137A-85C3-4446-984D-3291F0FC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14" y="4790395"/>
            <a:ext cx="454981" cy="2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85F4BC9-5CC5-4A93-AB31-331ADA9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4259" y="4714721"/>
            <a:ext cx="664021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*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7A46973-F0F0-4720-908A-FD2C1761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003" y="5288794"/>
            <a:ext cx="673636" cy="42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n(5)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2E01074-42BD-44B8-87B6-509A26579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973" y="4724831"/>
            <a:ext cx="470976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F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0DE847A9-3508-44F5-B3EC-B300D676E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009" y="4042018"/>
            <a:ext cx="434144" cy="28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T</a:t>
            </a: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ABF6F1EA-BB22-42B5-B17C-9EADFD8C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759" y="3260662"/>
            <a:ext cx="498018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E</a:t>
            </a: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A23B96E4-18F0-470B-88E8-2D2511B3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351" y="3212935"/>
            <a:ext cx="308000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+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55B5A150-961E-4D2B-957A-F6242FF87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953" y="4236791"/>
            <a:ext cx="673636" cy="41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n(4)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FB365CD9-8702-4933-85AF-759E7F7D3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341" y="3742133"/>
            <a:ext cx="434144" cy="36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F</a:t>
            </a: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F099809A-C273-43BC-AFC7-6B06A2205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503" y="3263369"/>
            <a:ext cx="207821" cy="31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T</a:t>
            </a: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A45AB8FB-9D1A-422D-BBE1-6F777E50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651" y="1799930"/>
            <a:ext cx="276676" cy="29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E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863096A-88B3-4AE0-98FB-9497BED25932}"/>
              </a:ext>
            </a:extLst>
          </p:cNvPr>
          <p:cNvCxnSpPr>
            <a:stCxn id="30" idx="2"/>
            <a:endCxn id="20" idx="0"/>
          </p:cNvCxnSpPr>
          <p:nvPr/>
        </p:nvCxnSpPr>
        <p:spPr>
          <a:xfrm flipH="1">
            <a:off x="2129768" y="2090172"/>
            <a:ext cx="1577221" cy="11704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C6622DC-9C4B-4C79-B47D-770085C4FCF8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>
            <a:off x="3706989" y="2090172"/>
            <a:ext cx="47362" cy="112276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911BD2E-7290-44F2-9849-46A97A7CA13D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>
            <a:off x="3706989" y="2090172"/>
            <a:ext cx="1953425" cy="117319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65CB776-9654-4F49-B462-5D3BE37719E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2129768" y="3622349"/>
            <a:ext cx="1313" cy="41966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D5BF0D0-E8A9-439C-AB86-B75384133687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 flipH="1">
            <a:off x="599305" y="4327803"/>
            <a:ext cx="1531776" cy="46259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4C1CE99-66D8-49DA-97F7-FB75262CA313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2131081" y="4327803"/>
            <a:ext cx="15189" cy="3869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4636A6F-8739-44D8-BEB7-995A3CF09BFF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>
            <a:off x="2131081" y="4327803"/>
            <a:ext cx="2188380" cy="39702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9EB81CB-A218-48C7-9DF7-5FFB0ACC7E1D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599304" y="5060028"/>
            <a:ext cx="1" cy="39936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F67D21D-734B-402A-BEF7-4218A8934D76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319461" y="5086518"/>
            <a:ext cx="4360" cy="20227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D543201-4C03-4348-8BA0-A05B4438F3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9304" y="5769413"/>
            <a:ext cx="16382" cy="39936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D9562ED-79C5-4077-BEA8-0E95A0BF5427}"/>
              </a:ext>
            </a:extLst>
          </p:cNvPr>
          <p:cNvCxnSpPr>
            <a:cxnSpLocks/>
            <a:stCxn id="26" idx="2"/>
            <a:endCxn id="24" idx="0"/>
          </p:cNvCxnSpPr>
          <p:nvPr/>
        </p:nvCxnSpPr>
        <p:spPr>
          <a:xfrm flipH="1">
            <a:off x="5660413" y="3573386"/>
            <a:ext cx="1" cy="1687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437B37E9-0A18-4500-86A8-9739E9AE69A1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5631771" y="4103820"/>
            <a:ext cx="28642" cy="13297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41">
            <a:extLst>
              <a:ext uri="{FF2B5EF4-FFF2-40B4-BE49-F238E27FC236}">
                <a16:creationId xmlns:a16="http://schemas.microsoft.com/office/drawing/2014/main" id="{FD534201-1422-4E08-A8A7-C4DAD4FDB698}"/>
              </a:ext>
            </a:extLst>
          </p:cNvPr>
          <p:cNvGrpSpPr>
            <a:grpSpLocks/>
          </p:cNvGrpSpPr>
          <p:nvPr/>
        </p:nvGrpSpPr>
        <p:grpSpPr bwMode="auto">
          <a:xfrm>
            <a:off x="976553" y="6097913"/>
            <a:ext cx="1371600" cy="457200"/>
            <a:chOff x="4176" y="3069"/>
            <a:chExt cx="864" cy="288"/>
          </a:xfrm>
          <a:solidFill>
            <a:srgbClr val="FFFFFF"/>
          </a:solidFill>
        </p:grpSpPr>
        <p:sp>
          <p:nvSpPr>
            <p:cNvPr id="69" name="Rectangle 42">
              <a:extLst>
                <a:ext uri="{FF2B5EF4-FFF2-40B4-BE49-F238E27FC236}">
                  <a16:creationId xmlns:a16="http://schemas.microsoft.com/office/drawing/2014/main" id="{FF4E88D7-F510-422C-83C7-A6B52B70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</a:t>
              </a:r>
            </a:p>
          </p:txBody>
        </p:sp>
        <p:sp>
          <p:nvSpPr>
            <p:cNvPr id="70" name="Rectangle 43">
              <a:extLst>
                <a:ext uri="{FF2B5EF4-FFF2-40B4-BE49-F238E27FC236}">
                  <a16:creationId xmlns:a16="http://schemas.microsoft.com/office/drawing/2014/main" id="{9654AA23-3019-4642-9911-224D687B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</a:p>
          </p:txBody>
        </p:sp>
      </p:grpSp>
      <p:grpSp>
        <p:nvGrpSpPr>
          <p:cNvPr id="71" name="Group 35">
            <a:extLst>
              <a:ext uri="{FF2B5EF4-FFF2-40B4-BE49-F238E27FC236}">
                <a16:creationId xmlns:a16="http://schemas.microsoft.com/office/drawing/2014/main" id="{53E9A5EF-4ED7-4E19-9441-23035A41C231}"/>
              </a:ext>
            </a:extLst>
          </p:cNvPr>
          <p:cNvGrpSpPr>
            <a:grpSpLocks/>
          </p:cNvGrpSpPr>
          <p:nvPr/>
        </p:nvGrpSpPr>
        <p:grpSpPr bwMode="auto">
          <a:xfrm>
            <a:off x="1544140" y="4988430"/>
            <a:ext cx="2057400" cy="457200"/>
            <a:chOff x="1872" y="3456"/>
            <a:chExt cx="1296" cy="288"/>
          </a:xfrm>
          <a:solidFill>
            <a:srgbClr val="FFFFFF"/>
          </a:solidFill>
        </p:grpSpPr>
        <p:sp>
          <p:nvSpPr>
            <p:cNvPr id="72" name="Rectangle 36">
              <a:extLst>
                <a:ext uri="{FF2B5EF4-FFF2-40B4-BE49-F238E27FC236}">
                  <a16:creationId xmlns:a16="http://schemas.microsoft.com/office/drawing/2014/main" id="{1D344A02-A05D-48D9-85D6-5888FA236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*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Rectangle 37">
              <a:extLst>
                <a:ext uri="{FF2B5EF4-FFF2-40B4-BE49-F238E27FC236}">
                  <a16:creationId xmlns:a16="http://schemas.microsoft.com/office/drawing/2014/main" id="{0C4D2C86-4826-48B3-AC2A-D0037E395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Rectangle 38">
              <a:extLst>
                <a:ext uri="{FF2B5EF4-FFF2-40B4-BE49-F238E27FC236}">
                  <a16:creationId xmlns:a16="http://schemas.microsoft.com/office/drawing/2014/main" id="{997727CE-0B46-4192-A995-36E7269A2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6" name="Group 35">
            <a:extLst>
              <a:ext uri="{FF2B5EF4-FFF2-40B4-BE49-F238E27FC236}">
                <a16:creationId xmlns:a16="http://schemas.microsoft.com/office/drawing/2014/main" id="{7F90FAE3-E614-4BE7-BFD5-92D4CF93C0A2}"/>
              </a:ext>
            </a:extLst>
          </p:cNvPr>
          <p:cNvGrpSpPr>
            <a:grpSpLocks/>
          </p:cNvGrpSpPr>
          <p:nvPr/>
        </p:nvGrpSpPr>
        <p:grpSpPr bwMode="auto">
          <a:xfrm>
            <a:off x="2975452" y="3707709"/>
            <a:ext cx="2057400" cy="457200"/>
            <a:chOff x="1872" y="3456"/>
            <a:chExt cx="1296" cy="288"/>
          </a:xfrm>
          <a:solidFill>
            <a:srgbClr val="FFFFFF"/>
          </a:solidFill>
        </p:grpSpPr>
        <p:sp>
          <p:nvSpPr>
            <p:cNvPr id="77" name="Rectangle 36">
              <a:extLst>
                <a:ext uri="{FF2B5EF4-FFF2-40B4-BE49-F238E27FC236}">
                  <a16:creationId xmlns:a16="http://schemas.microsoft.com/office/drawing/2014/main" id="{7A2311C2-365E-4D5B-82B6-FCDCA6D3E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</a:rPr>
                <a:t>+</a:t>
              </a:r>
              <a:endPara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Rectangle 37">
              <a:extLst>
                <a:ext uri="{FF2B5EF4-FFF2-40B4-BE49-F238E27FC236}">
                  <a16:creationId xmlns:a16="http://schemas.microsoft.com/office/drawing/2014/main" id="{ADA86BDE-1DC9-41D8-B1B3-39379B8FB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Rectangle 38">
              <a:extLst>
                <a:ext uri="{FF2B5EF4-FFF2-40B4-BE49-F238E27FC236}">
                  <a16:creationId xmlns:a16="http://schemas.microsoft.com/office/drawing/2014/main" id="{40FC5D5B-E146-444F-B32E-0A96C0E9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456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80" name="Group 41">
            <a:extLst>
              <a:ext uri="{FF2B5EF4-FFF2-40B4-BE49-F238E27FC236}">
                <a16:creationId xmlns:a16="http://schemas.microsoft.com/office/drawing/2014/main" id="{B4ACB086-A4D8-45D1-BB6D-B2AACF35B001}"/>
              </a:ext>
            </a:extLst>
          </p:cNvPr>
          <p:cNvGrpSpPr>
            <a:grpSpLocks/>
          </p:cNvGrpSpPr>
          <p:nvPr/>
        </p:nvGrpSpPr>
        <p:grpSpPr bwMode="auto">
          <a:xfrm>
            <a:off x="4044116" y="5967784"/>
            <a:ext cx="1371600" cy="457200"/>
            <a:chOff x="4176" y="3069"/>
            <a:chExt cx="864" cy="288"/>
          </a:xfrm>
          <a:solidFill>
            <a:srgbClr val="FFFFFF"/>
          </a:solidFill>
        </p:grpSpPr>
        <p:sp>
          <p:nvSpPr>
            <p:cNvPr id="81" name="Rectangle 42">
              <a:extLst>
                <a:ext uri="{FF2B5EF4-FFF2-40B4-BE49-F238E27FC236}">
                  <a16:creationId xmlns:a16="http://schemas.microsoft.com/office/drawing/2014/main" id="{19FD88FE-13E7-4F0E-996D-197FAA8BF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</a:t>
              </a:r>
            </a:p>
          </p:txBody>
        </p:sp>
        <p:sp>
          <p:nvSpPr>
            <p:cNvPr id="82" name="Rectangle 43">
              <a:extLst>
                <a:ext uri="{FF2B5EF4-FFF2-40B4-BE49-F238E27FC236}">
                  <a16:creationId xmlns:a16="http://schemas.microsoft.com/office/drawing/2014/main" id="{D0C49A64-1424-4CA1-AA57-7B64F41FC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</a:t>
              </a:r>
            </a:p>
          </p:txBody>
        </p:sp>
      </p:grpSp>
      <p:grpSp>
        <p:nvGrpSpPr>
          <p:cNvPr id="83" name="Group 41">
            <a:extLst>
              <a:ext uri="{FF2B5EF4-FFF2-40B4-BE49-F238E27FC236}">
                <a16:creationId xmlns:a16="http://schemas.microsoft.com/office/drawing/2014/main" id="{B08DB570-6AC8-4533-A210-087F144E7738}"/>
              </a:ext>
            </a:extLst>
          </p:cNvPr>
          <p:cNvGrpSpPr>
            <a:grpSpLocks/>
          </p:cNvGrpSpPr>
          <p:nvPr/>
        </p:nvGrpSpPr>
        <p:grpSpPr bwMode="auto">
          <a:xfrm>
            <a:off x="5556503" y="5112561"/>
            <a:ext cx="1371600" cy="457200"/>
            <a:chOff x="4176" y="3069"/>
            <a:chExt cx="864" cy="288"/>
          </a:xfrm>
          <a:solidFill>
            <a:srgbClr val="FFFFFF"/>
          </a:solidFill>
        </p:grpSpPr>
        <p:sp>
          <p:nvSpPr>
            <p:cNvPr id="84" name="Rectangle 42">
              <a:extLst>
                <a:ext uri="{FF2B5EF4-FFF2-40B4-BE49-F238E27FC236}">
                  <a16:creationId xmlns:a16="http://schemas.microsoft.com/office/drawing/2014/main" id="{65395689-8887-4DFF-93F9-71CE3AC1A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</a:t>
              </a:r>
            </a:p>
          </p:txBody>
        </p:sp>
        <p:sp>
          <p:nvSpPr>
            <p:cNvPr id="85" name="Rectangle 43">
              <a:extLst>
                <a:ext uri="{FF2B5EF4-FFF2-40B4-BE49-F238E27FC236}">
                  <a16:creationId xmlns:a16="http://schemas.microsoft.com/office/drawing/2014/main" id="{A95B2B01-422F-4AB8-A5DA-8384ED3A1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69"/>
              <a:ext cx="432" cy="288"/>
            </a:xfrm>
            <a:prstGeom prst="rect">
              <a:avLst/>
            </a:prstGeom>
            <a:grpFill/>
            <a:ln w="28575">
              <a:solidFill>
                <a:srgbClr val="C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</a:p>
          </p:txBody>
        </p:sp>
      </p:grpSp>
      <p:graphicFrame>
        <p:nvGraphicFramePr>
          <p:cNvPr id="86" name="表格 14">
            <a:extLst>
              <a:ext uri="{FF2B5EF4-FFF2-40B4-BE49-F238E27FC236}">
                <a16:creationId xmlns:a16="http://schemas.microsoft.com/office/drawing/2014/main" id="{1B0F42CF-A7C8-4CB4-81E1-DCDBF865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06510"/>
              </p:ext>
            </p:extLst>
          </p:nvPr>
        </p:nvGraphicFramePr>
        <p:xfrm>
          <a:off x="6421997" y="1188858"/>
          <a:ext cx="5602965" cy="22526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143885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4459080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13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886887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F→n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mknode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( ‘+’, E</a:t>
                      </a:r>
                      <a:r>
                        <a:rPr lang="en-US" altLang="zh-CN" sz="18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.ptr,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mknode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( ‘*’, T</a:t>
                      </a:r>
                      <a:r>
                        <a:rPr lang="en-US" altLang="zh-CN" sz="18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.ptr,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T.ptr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E.ptr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F.ptr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mkleaf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int,n.val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87" name="文本框 86">
            <a:extLst>
              <a:ext uri="{FF2B5EF4-FFF2-40B4-BE49-F238E27FC236}">
                <a16:creationId xmlns:a16="http://schemas.microsoft.com/office/drawing/2014/main" id="{E5A19651-50AD-4515-B371-148E4747AD74}"/>
              </a:ext>
            </a:extLst>
          </p:cNvPr>
          <p:cNvSpPr txBox="1"/>
          <p:nvPr/>
        </p:nvSpPr>
        <p:spPr>
          <a:xfrm>
            <a:off x="572058" y="537004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99824BD8-B215-4A84-9102-EDEB8C6BD8D2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836714" y="5739378"/>
            <a:ext cx="641904" cy="331631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2F7BE7C-5EDC-47F3-82C7-0A35D565AF5F}"/>
              </a:ext>
            </a:extLst>
          </p:cNvPr>
          <p:cNvSpPr txBox="1"/>
          <p:nvPr/>
        </p:nvSpPr>
        <p:spPr>
          <a:xfrm>
            <a:off x="611880" y="473646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C99DD259-65C4-4BB7-99DF-091B80F7D0BD}"/>
              </a:ext>
            </a:extLst>
          </p:cNvPr>
          <p:cNvCxnSpPr>
            <a:cxnSpLocks/>
          </p:cNvCxnSpPr>
          <p:nvPr/>
        </p:nvCxnSpPr>
        <p:spPr>
          <a:xfrm>
            <a:off x="976553" y="5148930"/>
            <a:ext cx="658607" cy="922079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36D24F5-4002-40B1-A346-842D3EFF7E57}"/>
              </a:ext>
            </a:extLst>
          </p:cNvPr>
          <p:cNvSpPr txBox="1"/>
          <p:nvPr/>
        </p:nvSpPr>
        <p:spPr>
          <a:xfrm>
            <a:off x="4379941" y="469069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EFEDE69C-4B76-4E8A-8F0E-B5F775E02115}"/>
              </a:ext>
            </a:extLst>
          </p:cNvPr>
          <p:cNvCxnSpPr>
            <a:cxnSpLocks/>
            <a:stCxn id="100" idx="2"/>
            <a:endCxn id="82" idx="0"/>
          </p:cNvCxnSpPr>
          <p:nvPr/>
        </p:nvCxnSpPr>
        <p:spPr>
          <a:xfrm>
            <a:off x="4644597" y="5060028"/>
            <a:ext cx="428219" cy="907756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77F6F4E-9C66-420C-9C50-E1BD8E930092}"/>
              </a:ext>
            </a:extLst>
          </p:cNvPr>
          <p:cNvSpPr txBox="1"/>
          <p:nvPr/>
        </p:nvSpPr>
        <p:spPr>
          <a:xfrm>
            <a:off x="2114121" y="396611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D8CC9D5-3973-4734-90E9-38296132C392}"/>
              </a:ext>
            </a:extLst>
          </p:cNvPr>
          <p:cNvCxnSpPr>
            <a:cxnSpLocks/>
            <a:stCxn id="102" idx="2"/>
            <a:endCxn id="73" idx="0"/>
          </p:cNvCxnSpPr>
          <p:nvPr/>
        </p:nvCxnSpPr>
        <p:spPr>
          <a:xfrm>
            <a:off x="2378777" y="4335448"/>
            <a:ext cx="194063" cy="652982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214A62-C917-48D5-B83F-A3FEDCF4136B}"/>
              </a:ext>
            </a:extLst>
          </p:cNvPr>
          <p:cNvSpPr txBox="1"/>
          <p:nvPr/>
        </p:nvSpPr>
        <p:spPr>
          <a:xfrm>
            <a:off x="2153998" y="32368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0655DAB-97DB-4BBD-8D67-B32377D48F54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2418654" y="3606201"/>
            <a:ext cx="439840" cy="1352498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6977A98F-F209-430F-922F-C6978B223593}"/>
              </a:ext>
            </a:extLst>
          </p:cNvPr>
          <p:cNvCxnSpPr>
            <a:endCxn id="70" idx="0"/>
          </p:cNvCxnSpPr>
          <p:nvPr/>
        </p:nvCxnSpPr>
        <p:spPr>
          <a:xfrm flipH="1">
            <a:off x="2005253" y="5217030"/>
            <a:ext cx="567587" cy="88088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C51FB9A7-CA82-46A3-9EEA-A12ACFBA1923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3224986" y="5259711"/>
            <a:ext cx="1162030" cy="708073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9AB5E8BB-EB2A-4971-A98C-D656D4924838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3258640" y="3942983"/>
            <a:ext cx="749004" cy="104544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D5DA811-7029-4361-84FC-BFE49800FB21}"/>
              </a:ext>
            </a:extLst>
          </p:cNvPr>
          <p:cNvSpPr txBox="1"/>
          <p:nvPr/>
        </p:nvSpPr>
        <p:spPr>
          <a:xfrm>
            <a:off x="5652839" y="3747789"/>
            <a:ext cx="71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4DA8747-FBFC-4A2B-9EDC-BE2A81CF8824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6009268" y="4117121"/>
            <a:ext cx="239951" cy="969397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33A80E5-687E-430A-8F99-0D5EE2D3359C}"/>
              </a:ext>
            </a:extLst>
          </p:cNvPr>
          <p:cNvSpPr txBox="1"/>
          <p:nvPr/>
        </p:nvSpPr>
        <p:spPr>
          <a:xfrm>
            <a:off x="5679897" y="323983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ptr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B394636E-E637-45F9-944C-9BD9AC32D43C}"/>
              </a:ext>
            </a:extLst>
          </p:cNvPr>
          <p:cNvCxnSpPr>
            <a:cxnSpLocks/>
            <a:stCxn id="125" idx="2"/>
          </p:cNvCxnSpPr>
          <p:nvPr/>
        </p:nvCxnSpPr>
        <p:spPr>
          <a:xfrm>
            <a:off x="6022797" y="3609162"/>
            <a:ext cx="416436" cy="1496634"/>
          </a:xfrm>
          <a:prstGeom prst="straightConnector1">
            <a:avLst/>
          </a:prstGeom>
          <a:ln w="254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A81B42E4-0DF0-424D-A86F-C3D93DD42E32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4658796" y="3935156"/>
            <a:ext cx="1240607" cy="117740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0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4" grpId="0"/>
      <p:bldP spid="18" grpId="0"/>
      <p:bldP spid="20" grpId="0"/>
      <p:bldP spid="21" grpId="0"/>
      <p:bldP spid="22" grpId="0"/>
      <p:bldP spid="24" grpId="0"/>
      <p:bldP spid="26" grpId="0"/>
      <p:bldP spid="30" grpId="0"/>
      <p:bldP spid="87" grpId="0"/>
      <p:bldP spid="94" grpId="0"/>
      <p:bldP spid="100" grpId="0"/>
      <p:bldP spid="102" grpId="0"/>
      <p:bldP spid="105" grpId="0"/>
      <p:bldP spid="122" grpId="0"/>
      <p:bldP spid="1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7E54-E0DB-4CB6-BC12-1CABC143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BD21A-ED62-42CA-88CA-B20A40C1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00" y="755461"/>
            <a:ext cx="6828312" cy="380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例：二义性表达式文法的</a:t>
            </a:r>
            <a:r>
              <a:rPr lang="en-US" altLang="zh-CN" sz="2000" dirty="0"/>
              <a:t>AST</a:t>
            </a:r>
            <a:r>
              <a:rPr lang="zh-CN" altLang="en-US" sz="2000" dirty="0"/>
              <a:t>及语义计算</a:t>
            </a:r>
            <a:endParaRPr lang="en-US" altLang="zh-CN" sz="2000" dirty="0"/>
          </a:p>
          <a:p>
            <a:r>
              <a:rPr lang="en-US" altLang="zh-CN" dirty="0" err="1">
                <a:solidFill>
                  <a:srgbClr val="0000FF"/>
                </a:solidFill>
              </a:rPr>
              <a:t>ast.h</a:t>
            </a:r>
            <a:endParaRPr lang="zh-CN" altLang="en-US" dirty="0">
              <a:solidFill>
                <a:srgbClr val="0000FF"/>
              </a:solidFill>
            </a:endParaRPr>
          </a:p>
          <a:p>
            <a:r>
              <a:rPr lang="en-US" altLang="zh-CN" dirty="0" err="1"/>
              <a:t>ast.c</a:t>
            </a:r>
            <a:endParaRPr lang="en-US" altLang="zh-CN" dirty="0"/>
          </a:p>
          <a:p>
            <a:r>
              <a:rPr lang="en-US" altLang="zh-CN" dirty="0" err="1"/>
              <a:t>calc.y</a:t>
            </a:r>
            <a:endParaRPr lang="en-US" altLang="zh-CN" dirty="0"/>
          </a:p>
          <a:p>
            <a:r>
              <a:rPr lang="en-US" altLang="zh-CN" dirty="0" err="1"/>
              <a:t>calc.l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00DCED-ED9D-4B59-8298-F4E7E2936D77}"/>
              </a:ext>
            </a:extLst>
          </p:cNvPr>
          <p:cNvSpPr txBox="1"/>
          <p:nvPr/>
        </p:nvSpPr>
        <p:spPr>
          <a:xfrm>
            <a:off x="2954324" y="1337407"/>
            <a:ext cx="7847020" cy="526297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yylineno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词法分析器内部变量 *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yyerror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...);</a:t>
            </a: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/*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抽象语法树非叶枝节点 *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nodetype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numval</a:t>
            </a:r>
            <a:r>
              <a:rPr lang="en-US" altLang="zh-CN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抽象语法树叶枝节点*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nodetype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type K */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;};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zh-CN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构建节点（非叶枝节点就是一棵树） *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*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nodetype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*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newnum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*);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/*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计算节点的值，递归性 *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treefree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*);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/*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释放节点，递归*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*,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indent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/*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输出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AST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，递归，先根遍历*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36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C67E-6D63-481B-B503-056C92FD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0524B2-C7E9-4971-9746-C337F04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65881"/>
            <a:ext cx="2897521" cy="5650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>
                <a:solidFill>
                  <a:srgbClr val="0000FF"/>
                </a:solidFill>
              </a:rPr>
              <a:t>calc.l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8A123-C055-41D8-86F0-28107BE78440}"/>
              </a:ext>
            </a:extLst>
          </p:cNvPr>
          <p:cNvSpPr txBox="1"/>
          <p:nvPr/>
        </p:nvSpPr>
        <p:spPr>
          <a:xfrm>
            <a:off x="306705" y="1383522"/>
            <a:ext cx="11578590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%option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noyywrap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nodefault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yylineno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 include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ast.h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 include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calc.tab.h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([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][-+]?[0-9]+)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"+"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{ return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[0]; 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zh-CN" alt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{EXP}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[0-9]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{EXP}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yylval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atof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return NUMBER;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{ return EOL; }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"//"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[ 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{ /* ignore white space */ }</a:t>
            </a:r>
          </a:p>
          <a:p>
            <a:r>
              <a:rPr lang="en-US" altLang="zh-CN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{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yyerror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("Mystery character %c\n", *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yytext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</p:txBody>
      </p:sp>
    </p:spTree>
    <p:extLst>
      <p:ext uri="{BB962C8B-B14F-4D97-AF65-F5344CB8AC3E}">
        <p14:creationId xmlns:p14="http://schemas.microsoft.com/office/powerpoint/2010/main" val="72184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C67E-6D63-481B-B503-056C92FD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0524B2-C7E9-4971-9746-C337F04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65881"/>
            <a:ext cx="2897521" cy="5650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calc.y</a:t>
            </a:r>
            <a:r>
              <a:rPr lang="en-US" altLang="zh-CN" dirty="0"/>
              <a:t>-1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A8A123-C055-41D8-86F0-28107BE78440}"/>
              </a:ext>
            </a:extLst>
          </p:cNvPr>
          <p:cNvSpPr txBox="1"/>
          <p:nvPr/>
        </p:nvSpPr>
        <p:spPr>
          <a:xfrm>
            <a:off x="487822" y="1314942"/>
            <a:ext cx="3169778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%{</a:t>
            </a: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  include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stdio.h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  include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  include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ast.h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FILE *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FILE *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yyout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lineno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yylex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%union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struct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*a;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double d;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nb-NO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nb-NO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nb-NO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nb-NO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NUMBER</a:t>
            </a:r>
          </a:p>
          <a:p>
            <a:r>
              <a:rPr lang="nb-NO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%token</a:t>
            </a:r>
            <a:r>
              <a:rPr lang="nb-NO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EOL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%type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exp term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E2CA38-5628-4C61-8F4C-6ADBF2A127CC}"/>
              </a:ext>
            </a:extLst>
          </p:cNvPr>
          <p:cNvSpPr txBox="1"/>
          <p:nvPr/>
        </p:nvSpPr>
        <p:spPr>
          <a:xfrm>
            <a:off x="3820076" y="1330923"/>
            <a:ext cx="7666072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%left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%left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%right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NEG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%start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calclist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%%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term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exp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exp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exp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exp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%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prec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NEG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term : NUMBER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newnum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$$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12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C67E-6D63-481B-B503-056C92FD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0524B2-C7E9-4971-9746-C337F04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65881"/>
            <a:ext cx="2897521" cy="5650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calc.y</a:t>
            </a:r>
            <a:r>
              <a:rPr lang="en-US" altLang="zh-CN" dirty="0"/>
              <a:t>-2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E2CA38-5628-4C61-8F4C-6ADBF2A127CC}"/>
              </a:ext>
            </a:extLst>
          </p:cNvPr>
          <p:cNvSpPr txBox="1"/>
          <p:nvPr/>
        </p:nvSpPr>
        <p:spPr>
          <a:xfrm>
            <a:off x="567832" y="1383522"/>
            <a:ext cx="9811210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calclist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/* nothing */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EOL {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先构造语法树，再遍历树作语义计算 *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("= %f\n", eval(%2));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边归约边计算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语法分析与语义计算一遍完成*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//eval(%2)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打印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treefree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 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EOL {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 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 /* blank line or a comment */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%%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53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C67E-6D63-481B-B503-056C92FD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0524B2-C7E9-4971-9746-C337F04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65881"/>
            <a:ext cx="2897521" cy="56504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calc.y</a:t>
            </a:r>
            <a:r>
              <a:rPr lang="en-US" altLang="zh-CN" dirty="0"/>
              <a:t>-3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E2CA38-5628-4C61-8F4C-6ADBF2A127CC}"/>
              </a:ext>
            </a:extLst>
          </p:cNvPr>
          <p:cNvSpPr txBox="1"/>
          <p:nvPr/>
        </p:nvSpPr>
        <p:spPr>
          <a:xfrm>
            <a:off x="487822" y="1383522"/>
            <a:ext cx="9811210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calclist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/* nothing */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 EOL {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先构造语法树，再遍历树作语义计算 *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zh-C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("= %f\n", eval(%2));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边归约边计算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语法分析与语义计算一遍完成*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%f</a:t>
            </a:r>
            <a:r>
              <a:rPr lang="en-US" altLang="zh-C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//eval(%2)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打印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print_ast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treefree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 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calclist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EOL {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"&gt; 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 /* blank line or a comment */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%%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3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DC67E-6D63-481B-B503-056C92FD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90524B2-C7E9-4971-9746-C337F048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800169"/>
            <a:ext cx="11593688" cy="837675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6000" dirty="0" err="1">
                <a:solidFill>
                  <a:srgbClr val="0000FF"/>
                </a:solidFill>
              </a:rPr>
              <a:t>ast.c</a:t>
            </a:r>
            <a:r>
              <a:rPr lang="en-US" altLang="zh-CN" sz="6000" dirty="0">
                <a:solidFill>
                  <a:srgbClr val="0000FF"/>
                </a:solidFill>
              </a:rPr>
              <a:t>(</a:t>
            </a:r>
            <a:r>
              <a:rPr lang="zh-CN" altLang="en-US" sz="6000" dirty="0">
                <a:solidFill>
                  <a:srgbClr val="0000FF"/>
                </a:solidFill>
              </a:rPr>
              <a:t>略，见头歌体验平台</a:t>
            </a:r>
            <a:r>
              <a:rPr lang="en-US" altLang="zh-CN" sz="6000" dirty="0">
                <a:solidFill>
                  <a:srgbClr val="0000FF"/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CN" sz="3500" dirty="0">
                <a:solidFill>
                  <a:srgbClr val="0000FF"/>
                </a:solidFill>
                <a:hlinkClick r:id="rId2"/>
              </a:rPr>
              <a:t>https://www.educoder.net/tasks/m4colxkw9y6r?subject_id=r72isgp8</a:t>
            </a:r>
            <a:r>
              <a:rPr lang="fr-FR" altLang="zh-CN" sz="3500" dirty="0">
                <a:solidFill>
                  <a:srgbClr val="0000FF"/>
                </a:solidFill>
              </a:rPr>
              <a:t>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86E00D-02E8-4EE2-94D1-70006B2C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8" y="1726421"/>
            <a:ext cx="11066354" cy="296388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DA43E1C-CE9C-4602-948D-5327DD3742D4}"/>
              </a:ext>
            </a:extLst>
          </p:cNvPr>
          <p:cNvGrpSpPr/>
          <p:nvPr/>
        </p:nvGrpSpPr>
        <p:grpSpPr>
          <a:xfrm>
            <a:off x="1562895" y="4792781"/>
            <a:ext cx="2323868" cy="1894668"/>
            <a:chOff x="1580148" y="4655621"/>
            <a:chExt cx="2323868" cy="189466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BF3D0B5-7C1D-4625-98B2-66C71449EBD4}"/>
                </a:ext>
              </a:extLst>
            </p:cNvPr>
            <p:cNvSpPr txBox="1"/>
            <p:nvPr/>
          </p:nvSpPr>
          <p:spPr>
            <a:xfrm>
              <a:off x="3031958" y="4655621"/>
              <a:ext cx="418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+mn-ea"/>
                </a:rPr>
                <a:t>+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1548872-EEFC-458B-A2DF-82CFC132AF00}"/>
                </a:ext>
              </a:extLst>
            </p:cNvPr>
            <p:cNvSpPr txBox="1"/>
            <p:nvPr/>
          </p:nvSpPr>
          <p:spPr>
            <a:xfrm>
              <a:off x="2221832" y="5378226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+mn-ea"/>
                </a:rPr>
                <a:t>*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CEC93C-8A07-4FEA-A07C-F0CF4CA2F184}"/>
                </a:ext>
              </a:extLst>
            </p:cNvPr>
            <p:cNvSpPr txBox="1"/>
            <p:nvPr/>
          </p:nvSpPr>
          <p:spPr>
            <a:xfrm>
              <a:off x="1580148" y="6088624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+mn-ea"/>
                </a:rPr>
                <a:t>3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1C7238B-0C47-465B-B7D0-B07503451E9A}"/>
                </a:ext>
              </a:extLst>
            </p:cNvPr>
            <p:cNvSpPr txBox="1"/>
            <p:nvPr/>
          </p:nvSpPr>
          <p:spPr>
            <a:xfrm>
              <a:off x="2540349" y="6086547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+mn-ea"/>
                </a:rPr>
                <a:t>5</a:t>
              </a:r>
              <a:endParaRPr lang="zh-CN" altLang="en-US" sz="2400" b="1" dirty="0">
                <a:latin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C71A12D-E146-4E3B-BF9A-8FB0A745A68F}"/>
                </a:ext>
              </a:extLst>
            </p:cNvPr>
            <p:cNvSpPr txBox="1"/>
            <p:nvPr/>
          </p:nvSpPr>
          <p:spPr>
            <a:xfrm>
              <a:off x="3530196" y="5319704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+mn-ea"/>
                </a:rPr>
                <a:t>4</a:t>
              </a:r>
              <a:endParaRPr lang="zh-CN" altLang="en-US" sz="2400" b="1" dirty="0">
                <a:latin typeface="+mn-ea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1C87760-59B1-47F5-BE16-375079836FC9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2389506" y="5117286"/>
              <a:ext cx="851804" cy="260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AFD21DA-EE93-498E-9C2D-1147B1CCFE83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1767058" y="5839891"/>
              <a:ext cx="622448" cy="24873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2AE2C96-C8E0-4564-8C40-DA3F28EFC23C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2389506" y="5839891"/>
              <a:ext cx="337753" cy="24665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B79F06B-3EED-4EAA-87FB-58983F98FD55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3241310" y="5117286"/>
              <a:ext cx="475796" cy="20241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BFB9C98-8217-49A1-A445-85A35E9E2C4F}"/>
              </a:ext>
            </a:extLst>
          </p:cNvPr>
          <p:cNvGrpSpPr/>
          <p:nvPr/>
        </p:nvGrpSpPr>
        <p:grpSpPr>
          <a:xfrm>
            <a:off x="994885" y="3382953"/>
            <a:ext cx="737883" cy="1032373"/>
            <a:chOff x="1029175" y="3040053"/>
            <a:chExt cx="737883" cy="103237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CCE567B6-C057-456A-8B2C-D320FA2F3330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75" y="3040053"/>
              <a:ext cx="206067" cy="12024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A6B83B8-2857-4320-BBC7-68018D8140F3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75" y="3040053"/>
              <a:ext cx="206067" cy="103237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6B7EAF5-3576-4B9E-9FE6-E4635CDD4A2E}"/>
                </a:ext>
              </a:extLst>
            </p:cNvPr>
            <p:cNvCxnSpPr>
              <a:cxnSpLocks/>
            </p:cNvCxnSpPr>
            <p:nvPr/>
          </p:nvCxnSpPr>
          <p:spPr>
            <a:xfrm>
              <a:off x="1438249" y="3256621"/>
              <a:ext cx="328809" cy="1723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BFE4697-E5F6-49DB-84C5-3372E87690F7}"/>
                </a:ext>
              </a:extLst>
            </p:cNvPr>
            <p:cNvCxnSpPr>
              <a:cxnSpLocks/>
            </p:cNvCxnSpPr>
            <p:nvPr/>
          </p:nvCxnSpPr>
          <p:spPr>
            <a:xfrm>
              <a:off x="1438249" y="3256621"/>
              <a:ext cx="328809" cy="4651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7F1A96F-83BA-4EDA-966F-D26B8DF7BE41}"/>
              </a:ext>
            </a:extLst>
          </p:cNvPr>
          <p:cNvCxnSpPr>
            <a:cxnSpLocks/>
          </p:cNvCxnSpPr>
          <p:nvPr/>
        </p:nvCxnSpPr>
        <p:spPr>
          <a:xfrm>
            <a:off x="4355706" y="2319370"/>
            <a:ext cx="13716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041F441-A472-4CC1-8048-8F5DB8BA6B0D}"/>
              </a:ext>
            </a:extLst>
          </p:cNvPr>
          <p:cNvGrpSpPr/>
          <p:nvPr/>
        </p:nvGrpSpPr>
        <p:grpSpPr>
          <a:xfrm>
            <a:off x="822501" y="3212486"/>
            <a:ext cx="1118460" cy="1270859"/>
            <a:chOff x="856791" y="2869586"/>
            <a:chExt cx="1118460" cy="1270859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C8A8457-5441-4990-967F-D6962332BA8C}"/>
                </a:ext>
              </a:extLst>
            </p:cNvPr>
            <p:cNvSpPr/>
            <p:nvPr/>
          </p:nvSpPr>
          <p:spPr>
            <a:xfrm>
              <a:off x="856791" y="286958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853D3F8-31D6-4C2C-9CD4-B43FF53CDD28}"/>
                </a:ext>
              </a:extLst>
            </p:cNvPr>
            <p:cNvSpPr/>
            <p:nvPr/>
          </p:nvSpPr>
          <p:spPr>
            <a:xfrm>
              <a:off x="1265863" y="3118238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E647866-7588-4ED3-8466-AF45E6702F69}"/>
                </a:ext>
              </a:extLst>
            </p:cNvPr>
            <p:cNvSpPr/>
            <p:nvPr/>
          </p:nvSpPr>
          <p:spPr>
            <a:xfrm>
              <a:off x="1257843" y="3960445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F5FCFAB-A167-46BD-90B2-C0C7E6724B4B}"/>
                </a:ext>
              </a:extLst>
            </p:cNvPr>
            <p:cNvSpPr/>
            <p:nvPr/>
          </p:nvSpPr>
          <p:spPr>
            <a:xfrm>
              <a:off x="1795251" y="340699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9467D27-3ADD-452F-9618-2BB40ADD9E4D}"/>
                </a:ext>
              </a:extLst>
            </p:cNvPr>
            <p:cNvSpPr/>
            <p:nvPr/>
          </p:nvSpPr>
          <p:spPr>
            <a:xfrm>
              <a:off x="1771189" y="3687732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61B385E0-DCC0-40A9-935F-278273F4F9D4}"/>
                </a:ext>
              </a:extLst>
            </p:cNvPr>
            <p:cNvCxnSpPr>
              <a:cxnSpLocks/>
              <a:stCxn id="23" idx="4"/>
              <a:endCxn id="25" idx="2"/>
            </p:cNvCxnSpPr>
            <p:nvPr/>
          </p:nvCxnSpPr>
          <p:spPr>
            <a:xfrm rot="16200000" flipH="1">
              <a:off x="1027001" y="2969376"/>
              <a:ext cx="158652" cy="319072"/>
            </a:xfrm>
            <a:prstGeom prst="bent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8A7EC7E9-2415-417C-8494-43520849BF9E}"/>
                </a:ext>
              </a:extLst>
            </p:cNvPr>
            <p:cNvCxnSpPr>
              <a:cxnSpLocks/>
              <a:stCxn id="23" idx="4"/>
              <a:endCxn id="27" idx="2"/>
            </p:cNvCxnSpPr>
            <p:nvPr/>
          </p:nvCxnSpPr>
          <p:spPr>
            <a:xfrm rot="16200000" flipH="1">
              <a:off x="601888" y="3394489"/>
              <a:ext cx="1000859" cy="311052"/>
            </a:xfrm>
            <a:prstGeom prst="bent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32928097-6E0C-44CB-B512-350C7CAEAAA5}"/>
                </a:ext>
              </a:extLst>
            </p:cNvPr>
            <p:cNvCxnSpPr>
              <a:cxnSpLocks/>
              <a:stCxn id="25" idx="4"/>
              <a:endCxn id="28" idx="2"/>
            </p:cNvCxnSpPr>
            <p:nvPr/>
          </p:nvCxnSpPr>
          <p:spPr>
            <a:xfrm rot="16200000" flipH="1">
              <a:off x="1476178" y="3177923"/>
              <a:ext cx="198758" cy="439388"/>
            </a:xfrm>
            <a:prstGeom prst="bentConnector2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9968A95C-AABB-4EB2-9968-133D634ECD69}"/>
                </a:ext>
              </a:extLst>
            </p:cNvPr>
            <p:cNvCxnSpPr>
              <a:cxnSpLocks/>
              <a:stCxn id="25" idx="4"/>
            </p:cNvCxnSpPr>
            <p:nvPr/>
          </p:nvCxnSpPr>
          <p:spPr>
            <a:xfrm rot="16200000" flipH="1">
              <a:off x="1333279" y="3320822"/>
              <a:ext cx="496220" cy="451052"/>
            </a:xfrm>
            <a:prstGeom prst="bentConnector3">
              <a:avLst>
                <a:gd name="adj1" fmla="val 98493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11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7.1</a:t>
            </a:r>
            <a:r>
              <a:rPr lang="zh-CN" altLang="en-US" sz="2800" b="1" u="sng" dirty="0">
                <a:solidFill>
                  <a:srgbClr val="C00000"/>
                </a:solidFill>
              </a:rPr>
              <a:t>　基于属性文法的语义计算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</a:t>
            </a:r>
            <a:r>
              <a:rPr lang="zh-CN" altLang="en-US" sz="2800" b="1" dirty="0"/>
              <a:t>　基于翻译模式的语义计算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7.3</a:t>
            </a:r>
            <a:r>
              <a:rPr lang="zh-CN" altLang="en-US" sz="2800" b="1" dirty="0"/>
              <a:t>　分析和翻译的自动生成工具</a:t>
            </a:r>
            <a:r>
              <a:rPr lang="en-US" altLang="zh-CN" sz="2800" b="1" dirty="0"/>
              <a:t>-bison</a:t>
            </a:r>
            <a:endParaRPr lang="zh-CN" altLang="en-US" sz="2800" b="1" dirty="0"/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D6D6C-7562-44BE-843F-82894393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7.1.4   </a:t>
            </a:r>
            <a:r>
              <a:rPr lang="zh-CN" altLang="en-US" dirty="0"/>
              <a:t>基于</a:t>
            </a:r>
            <a:r>
              <a:rPr lang="en-US" altLang="zh-CN" dirty="0"/>
              <a:t>S-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3AC96-21DA-4B44-B77F-DF351F21A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9" y="963362"/>
            <a:ext cx="3626574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例：类型检查</a:t>
            </a:r>
            <a:endParaRPr lang="en-US" altLang="zh-CN" dirty="0"/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G[E]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⑴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E→N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+ N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(2)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⑵ E→N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or N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(2)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⑶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N→number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⑷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N→true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⑸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N→f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alse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</a:p>
          <a:p>
            <a:r>
              <a:rPr lang="zh-CN" altLang="en-US" dirty="0"/>
              <a:t>句子：</a:t>
            </a:r>
            <a:r>
              <a:rPr lang="en-US" altLang="zh-CN" dirty="0"/>
              <a:t>3+true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S-</a:t>
            </a:r>
            <a:r>
              <a:rPr lang="zh-CN" altLang="en-US" dirty="0">
                <a:solidFill>
                  <a:srgbClr val="C00000"/>
                </a:solidFill>
              </a:rPr>
              <a:t>属性文法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属性：</a:t>
            </a:r>
            <a:r>
              <a:rPr lang="en-US" altLang="zh-CN" dirty="0"/>
              <a:t>type, value</a:t>
            </a:r>
          </a:p>
          <a:p>
            <a:r>
              <a:rPr lang="en-US" altLang="zh-CN" dirty="0"/>
              <a:t>int/bool; n/t/f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2CC5C78-1251-4A05-BAFD-4BF00590F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58220"/>
              </p:ext>
            </p:extLst>
          </p:nvPr>
        </p:nvGraphicFramePr>
        <p:xfrm>
          <a:off x="3463052" y="906212"/>
          <a:ext cx="7222739" cy="354911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4769734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580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96865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0" lang="zh-CN" altLang="en-US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⑴ </a:t>
                      </a: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E→N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(1)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+ N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(2)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⑵ E→N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(1)</a:t>
                      </a: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or N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(2)</a:t>
                      </a:r>
                      <a:r>
                        <a:rPr kumimoji="0" lang="en-US" altLang="zh-CN" sz="200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⑶ </a:t>
                      </a:r>
                      <a:r>
                        <a:rPr kumimoji="0" lang="en-US" altLang="zh-CN" sz="200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N→n</a:t>
                      </a: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⑷ </a:t>
                      </a:r>
                      <a:r>
                        <a:rPr kumimoji="0" lang="en-US" altLang="zh-CN" sz="200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N→t</a:t>
                      </a:r>
                      <a:endParaRPr kumimoji="0" lang="en-US" altLang="zh-CN" sz="200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eaLnBrk="0" fontAlgn="base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/>
                      </a:pP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⑸ </a:t>
                      </a:r>
                      <a:r>
                        <a:rPr kumimoji="0" lang="en-US" altLang="zh-CN" sz="200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N→f</a:t>
                      </a:r>
                      <a:r>
                        <a:rPr kumimoji="0" lang="en-US" altLang="zh-CN" sz="20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/>
                        <a:t>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r>
                        <a:rPr lang="en-US" altLang="zh-CN" sz="2000" dirty="0"/>
                        <a:t>.type=int and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(2)</a:t>
                      </a:r>
                      <a:r>
                        <a:rPr lang="en-US" altLang="zh-CN" sz="2000" dirty="0"/>
                        <a:t>.type=int 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E.value</a:t>
                      </a:r>
                      <a:r>
                        <a:rPr lang="en-US" altLang="zh-CN" sz="2000" dirty="0"/>
                        <a:t> =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r>
                        <a:rPr lang="en-US" altLang="zh-CN" sz="2000" dirty="0"/>
                        <a:t>.value +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(2)</a:t>
                      </a:r>
                      <a:r>
                        <a:rPr lang="en-US" altLang="zh-CN" sz="2000" dirty="0"/>
                        <a:t>.value ;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E.Type</a:t>
                      </a:r>
                      <a:r>
                        <a:rPr lang="en-US" altLang="zh-CN" sz="2000" dirty="0"/>
                        <a:t> =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r>
                        <a:rPr lang="en-US" altLang="zh-CN" sz="2000" dirty="0"/>
                        <a:t>.type;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/>
                        <a:t>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r>
                        <a:rPr lang="en-US" altLang="zh-CN" sz="2000" dirty="0"/>
                        <a:t>.type=bool and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(2)</a:t>
                      </a:r>
                      <a:r>
                        <a:rPr lang="en-US" altLang="zh-CN" sz="2000" dirty="0"/>
                        <a:t>.type=bool 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E.value</a:t>
                      </a:r>
                      <a:r>
                        <a:rPr lang="en-US" altLang="zh-CN" sz="2000" dirty="0"/>
                        <a:t> =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r>
                        <a:rPr lang="en-US" altLang="zh-CN" sz="2000" dirty="0"/>
                        <a:t>.value or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(2)</a:t>
                      </a:r>
                      <a:r>
                        <a:rPr lang="en-US" altLang="zh-CN" sz="2000" dirty="0"/>
                        <a:t>.value ;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E.Type</a:t>
                      </a:r>
                      <a:r>
                        <a:rPr lang="en-US" altLang="zh-CN" sz="2000" dirty="0"/>
                        <a:t> = N</a:t>
                      </a:r>
                      <a:r>
                        <a:rPr lang="en-US" altLang="zh-CN" sz="2000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r>
                        <a:rPr lang="en-US" altLang="zh-CN" sz="2000" dirty="0"/>
                        <a:t>.type;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N.Type</a:t>
                      </a:r>
                      <a:r>
                        <a:rPr lang="en-US" altLang="zh-CN" sz="2000" dirty="0"/>
                        <a:t> = int; </a:t>
                      </a:r>
                      <a:r>
                        <a:rPr lang="en-US" altLang="zh-CN" sz="2000" dirty="0" err="1"/>
                        <a:t>N.value</a:t>
                      </a:r>
                      <a:r>
                        <a:rPr lang="en-US" altLang="zh-CN" sz="2000" dirty="0"/>
                        <a:t> = @(n) ;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N.type</a:t>
                      </a:r>
                      <a:r>
                        <a:rPr lang="en-US" altLang="zh-CN" sz="2000" dirty="0"/>
                        <a:t> = bool; </a:t>
                      </a:r>
                      <a:r>
                        <a:rPr lang="en-US" altLang="zh-CN" sz="2000" dirty="0" err="1"/>
                        <a:t>N.value</a:t>
                      </a:r>
                      <a:r>
                        <a:rPr lang="en-US" altLang="zh-CN" sz="2000" dirty="0"/>
                        <a:t> = true;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/>
                        <a:t>N.Type</a:t>
                      </a:r>
                      <a:r>
                        <a:rPr lang="en-US" altLang="zh-CN" sz="2000" dirty="0"/>
                        <a:t> = bool; </a:t>
                      </a:r>
                      <a:r>
                        <a:rPr lang="en-US" altLang="zh-CN" sz="2000" dirty="0" err="1"/>
                        <a:t>N.value</a:t>
                      </a:r>
                      <a:r>
                        <a:rPr lang="en-US" altLang="zh-CN" sz="2000" dirty="0"/>
                        <a:t> = false;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0B4DCD09-109A-412D-8E6D-D3034B94EACF}"/>
              </a:ext>
            </a:extLst>
          </p:cNvPr>
          <p:cNvSpPr/>
          <p:nvPr/>
        </p:nvSpPr>
        <p:spPr>
          <a:xfrm>
            <a:off x="6906619" y="4572668"/>
            <a:ext cx="543739" cy="530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E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572C6E9-21E7-4614-B00F-F08D8C4BC316}"/>
              </a:ext>
            </a:extLst>
          </p:cNvPr>
          <p:cNvSpPr/>
          <p:nvPr/>
        </p:nvSpPr>
        <p:spPr>
          <a:xfrm>
            <a:off x="8371925" y="5371418"/>
            <a:ext cx="523220" cy="5232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N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E832E8-E36E-4257-A02D-5D9C929A6964}"/>
              </a:ext>
            </a:extLst>
          </p:cNvPr>
          <p:cNvSpPr/>
          <p:nvPr/>
        </p:nvSpPr>
        <p:spPr>
          <a:xfrm>
            <a:off x="5206893" y="6231970"/>
            <a:ext cx="513527" cy="513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3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DE0868-1870-4163-BD93-5C3225D0199E}"/>
              </a:ext>
            </a:extLst>
          </p:cNvPr>
          <p:cNvSpPr/>
          <p:nvPr/>
        </p:nvSpPr>
        <p:spPr>
          <a:xfrm>
            <a:off x="5183879" y="5392314"/>
            <a:ext cx="557941" cy="5579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N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6A19E29-8EE5-4276-972D-25381E46B233}"/>
              </a:ext>
            </a:extLst>
          </p:cNvPr>
          <p:cNvSpPr/>
          <p:nvPr/>
        </p:nvSpPr>
        <p:spPr>
          <a:xfrm>
            <a:off x="8371926" y="6159623"/>
            <a:ext cx="543740" cy="523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t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4EF56B2-092B-40D5-B704-3D7436210D20}"/>
              </a:ext>
            </a:extLst>
          </p:cNvPr>
          <p:cNvSpPr/>
          <p:nvPr/>
        </p:nvSpPr>
        <p:spPr>
          <a:xfrm>
            <a:off x="6937412" y="5414284"/>
            <a:ext cx="495789" cy="4957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ABBC3B-C1BC-4EBF-ADAF-E739BE7D4FE3}"/>
              </a:ext>
            </a:extLst>
          </p:cNvPr>
          <p:cNvCxnSpPr>
            <a:cxnSpLocks/>
            <a:stCxn id="6" idx="2"/>
            <a:endCxn id="9" idx="7"/>
          </p:cNvCxnSpPr>
          <p:nvPr/>
        </p:nvCxnSpPr>
        <p:spPr>
          <a:xfrm flipH="1">
            <a:off x="5660111" y="4837921"/>
            <a:ext cx="1246508" cy="636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2A554AF-A4CB-4125-88D0-8A58E9D00C63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>
            <a:off x="7450358" y="4837921"/>
            <a:ext cx="998191" cy="610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2F5820-0208-46BB-90B9-86492F449174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>
            <a:off x="5462850" y="5950255"/>
            <a:ext cx="807" cy="28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3B5066F-9625-41AB-A752-BFBB38C4BD4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8633535" y="5894638"/>
            <a:ext cx="10261" cy="264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65EA100-717F-4D18-8908-9ABE3BD3F7C0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>
            <a:off x="7178489" y="5103173"/>
            <a:ext cx="6818" cy="311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箭头: 上 16">
            <a:extLst>
              <a:ext uri="{FF2B5EF4-FFF2-40B4-BE49-F238E27FC236}">
                <a16:creationId xmlns:a16="http://schemas.microsoft.com/office/drawing/2014/main" id="{F2B09119-4783-45AA-8119-267F2AA2BA72}"/>
              </a:ext>
            </a:extLst>
          </p:cNvPr>
          <p:cNvSpPr/>
          <p:nvPr/>
        </p:nvSpPr>
        <p:spPr>
          <a:xfrm>
            <a:off x="5097998" y="5923056"/>
            <a:ext cx="141341" cy="418736"/>
          </a:xfrm>
          <a:prstGeom prst="upArrow">
            <a:avLst>
              <a:gd name="adj1" fmla="val 31040"/>
              <a:gd name="adj2" fmla="val 642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E026AD27-6F0E-4D20-9E0D-5084498753AF}"/>
              </a:ext>
            </a:extLst>
          </p:cNvPr>
          <p:cNvSpPr/>
          <p:nvPr/>
        </p:nvSpPr>
        <p:spPr>
          <a:xfrm>
            <a:off x="8930065" y="5833959"/>
            <a:ext cx="121536" cy="490220"/>
          </a:xfrm>
          <a:prstGeom prst="upArrow">
            <a:avLst>
              <a:gd name="adj1" fmla="val 31040"/>
              <a:gd name="adj2" fmla="val 642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上 18">
            <a:extLst>
              <a:ext uri="{FF2B5EF4-FFF2-40B4-BE49-F238E27FC236}">
                <a16:creationId xmlns:a16="http://schemas.microsoft.com/office/drawing/2014/main" id="{9796006A-2F0F-4DDF-AF2A-FE8B1DB37EEC}"/>
              </a:ext>
            </a:extLst>
          </p:cNvPr>
          <p:cNvSpPr/>
          <p:nvPr/>
        </p:nvSpPr>
        <p:spPr>
          <a:xfrm rot="3867718">
            <a:off x="6153017" y="4398011"/>
            <a:ext cx="157608" cy="1108766"/>
          </a:xfrm>
          <a:prstGeom prst="upArrow">
            <a:avLst>
              <a:gd name="adj1" fmla="val 31040"/>
              <a:gd name="adj2" fmla="val 615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上 19">
            <a:extLst>
              <a:ext uri="{FF2B5EF4-FFF2-40B4-BE49-F238E27FC236}">
                <a16:creationId xmlns:a16="http://schemas.microsoft.com/office/drawing/2014/main" id="{F839E884-D1C6-4DDF-A21B-954926E118C0}"/>
              </a:ext>
            </a:extLst>
          </p:cNvPr>
          <p:cNvSpPr/>
          <p:nvPr/>
        </p:nvSpPr>
        <p:spPr>
          <a:xfrm rot="18266908">
            <a:off x="7991777" y="4486998"/>
            <a:ext cx="158538" cy="922714"/>
          </a:xfrm>
          <a:prstGeom prst="upArrow">
            <a:avLst>
              <a:gd name="adj1" fmla="val 31040"/>
              <a:gd name="adj2" fmla="val 642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C6F30C-ACD2-4F5F-A012-4123848B8D0E}"/>
              </a:ext>
            </a:extLst>
          </p:cNvPr>
          <p:cNvSpPr txBox="1"/>
          <p:nvPr/>
        </p:nvSpPr>
        <p:spPr>
          <a:xfrm>
            <a:off x="7667620" y="33498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162D5D-5222-4E24-974F-EE87752468A1}"/>
              </a:ext>
            </a:extLst>
          </p:cNvPr>
          <p:cNvSpPr txBox="1"/>
          <p:nvPr/>
        </p:nvSpPr>
        <p:spPr>
          <a:xfrm>
            <a:off x="4499670" y="5870814"/>
            <a:ext cx="46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①</a:t>
            </a:r>
            <a:endParaRPr lang="zh-CN" altLang="en-US" sz="28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BEB99A-2555-4FF4-B4AA-D115AF2A4D8D}"/>
              </a:ext>
            </a:extLst>
          </p:cNvPr>
          <p:cNvSpPr/>
          <p:nvPr/>
        </p:nvSpPr>
        <p:spPr>
          <a:xfrm>
            <a:off x="5519078" y="4544889"/>
            <a:ext cx="543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③</a:t>
            </a:r>
            <a:endParaRPr lang="zh-CN" altLang="en-US" sz="2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CF9F94-DF50-47CD-8F7A-FE7C24859813}"/>
              </a:ext>
            </a:extLst>
          </p:cNvPr>
          <p:cNvSpPr/>
          <p:nvPr/>
        </p:nvSpPr>
        <p:spPr>
          <a:xfrm>
            <a:off x="9086521" y="5800959"/>
            <a:ext cx="543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②</a:t>
            </a:r>
            <a:endParaRPr lang="zh-CN" altLang="en-US" sz="2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35C1D5C-7A2D-4E3D-B27B-C4C852E3CFE0}"/>
              </a:ext>
            </a:extLst>
          </p:cNvPr>
          <p:cNvSpPr/>
          <p:nvPr/>
        </p:nvSpPr>
        <p:spPr>
          <a:xfrm>
            <a:off x="8278624" y="4619588"/>
            <a:ext cx="543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ea typeface="等线" panose="02010600030101010101" pitchFamily="2" charset="-122"/>
                <a:cs typeface="Times New Roman" panose="02020603050405020304" pitchFamily="18" charset="0"/>
              </a:rPr>
              <a:t>③</a:t>
            </a:r>
            <a:endParaRPr lang="zh-CN" altLang="en-US" sz="2800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FCC4956-2429-4357-8C9E-011A89887821}"/>
              </a:ext>
            </a:extLst>
          </p:cNvPr>
          <p:cNvCxnSpPr>
            <a:cxnSpLocks/>
          </p:cNvCxnSpPr>
          <p:nvPr/>
        </p:nvCxnSpPr>
        <p:spPr>
          <a:xfrm>
            <a:off x="5981299" y="1819776"/>
            <a:ext cx="3648962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</a:t>
            </a:r>
            <a:r>
              <a:rPr lang="zh-CN" altLang="en-US" dirty="0"/>
              <a:t>　基于属性文法的语义计算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7.1.1</a:t>
            </a:r>
            <a:r>
              <a:rPr lang="zh-CN" altLang="en-US" sz="2800" b="1" dirty="0"/>
              <a:t>　属性文法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7.1.2</a:t>
            </a:r>
            <a:r>
              <a:rPr lang="zh-CN" altLang="en-US" sz="2800" b="1" dirty="0"/>
              <a:t>　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7.1.3</a:t>
            </a:r>
            <a:r>
              <a:rPr lang="zh-CN" altLang="en-US" sz="2800" b="1" dirty="0"/>
              <a:t>　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属性文法和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属性文法的语义计算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7.1.5   </a:t>
            </a:r>
            <a:r>
              <a:rPr lang="zh-CN" altLang="en-US" sz="2800" b="1" u="sng" dirty="0">
                <a:solidFill>
                  <a:srgbClr val="C00000"/>
                </a:solidFill>
              </a:rPr>
              <a:t>基于</a:t>
            </a:r>
            <a:r>
              <a:rPr lang="en-US" altLang="zh-CN" sz="2800" b="1" u="sng" dirty="0">
                <a:solidFill>
                  <a:srgbClr val="C00000"/>
                </a:solidFill>
              </a:rPr>
              <a:t>L-</a:t>
            </a:r>
            <a:r>
              <a:rPr lang="zh-CN" altLang="en-US" sz="2800" b="1" u="sng" dirty="0">
                <a:solidFill>
                  <a:srgbClr val="C00000"/>
                </a:solidFill>
              </a:rPr>
              <a:t>属性文法的语义计算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43352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B3B6B-8BED-42BD-840D-12692E41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7.1.5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46574-DE72-4029-86AD-2AA063CC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4" y="1022973"/>
            <a:ext cx="11442240" cy="591109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000" dirty="0">
                <a:solidFill>
                  <a:srgbClr val="FF0000"/>
                </a:solidFill>
              </a:rPr>
              <a:t>树遍历法</a:t>
            </a:r>
            <a:r>
              <a:rPr lang="zh-CN" altLang="en-US" sz="3000" dirty="0"/>
              <a:t>：语法分析构建语法树，再深度优先，遍历语法树完成语义计算</a:t>
            </a:r>
            <a:r>
              <a:rPr lang="en-US" altLang="zh-CN" sz="3000" dirty="0"/>
              <a:t>.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While 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还有未被计算的属性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VisitNode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(S) 	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/*S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是开始符号*/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procedure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VisitNode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N:Node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;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begin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if 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是一个非终结符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then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/*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假设其产生式为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N→X</a:t>
            </a:r>
            <a:r>
              <a:rPr kumimoji="0" lang="en-US" altLang="zh-CN" sz="2600" b="0" i="0" u="none" strike="noStrike" kern="1200" cap="none" spc="0" normalizeH="0" baseline="-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6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*/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for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:=1 to  m  do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if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6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en-US" altLang="zh-CN" sz="2600" b="0" i="0" u="none" strike="noStrike" kern="1200" cap="none" spc="0" normalizeH="0" baseline="-3000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en-US" altLang="zh-CN" sz="2600" b="0" i="0" u="none" strike="noStrike" kern="1200" cap="none" spc="0" normalizeH="0" baseline="-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then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/*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即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600" b="0" i="0" u="none" strike="noStrike" kern="1200" cap="none" spc="0" normalizeH="0" baseline="-30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是非终结符*/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    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begin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             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</a:t>
            </a:r>
            <a:r>
              <a:rPr kumimoji="0" lang="en-US" altLang="zh-CN" sz="2600" b="0" i="0" u="none" strike="noStrike" kern="1200" cap="none" spc="0" normalizeH="0" baseline="-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的所有能够计算的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继承属性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              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VisitNode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(X</a:t>
            </a:r>
            <a:r>
              <a:rPr kumimoji="0" lang="en-US" altLang="zh-CN" sz="2600" b="1" i="0" u="none" strike="noStrike" kern="1200" cap="none" spc="0" normalizeH="0" baseline="-3000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end;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计算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的所有能够计算的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综合属性；</a:t>
            </a:r>
          </a:p>
          <a:p>
            <a:pPr lvl="1" indent="-342900" algn="l" defTabSz="457200">
              <a:lnSpc>
                <a:spcPts val="2800"/>
              </a:lnSpc>
              <a:spcBef>
                <a:spcPct val="0"/>
              </a:spcBef>
              <a:buClr>
                <a:srgbClr val="4F81BD"/>
              </a:buClr>
              <a:buSzPct val="8000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end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429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1C2E-0056-4A30-8DD4-ABD3579D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7.1.5   </a:t>
            </a:r>
            <a:r>
              <a:rPr lang="zh-CN" altLang="en-US" dirty="0"/>
              <a:t>基于</a:t>
            </a:r>
            <a:r>
              <a:rPr lang="en-US" altLang="zh-CN" dirty="0"/>
              <a:t>L-</a:t>
            </a:r>
            <a:r>
              <a:rPr lang="zh-CN" altLang="en-US" dirty="0"/>
              <a:t>属性文法的语义计算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7B328-9BE5-4C40-AA1D-6BE09035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13398" cy="3071297"/>
          </a:xfrm>
        </p:spPr>
        <p:txBody>
          <a:bodyPr/>
          <a:lstStyle/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Tx/>
              <a:tabLst/>
              <a:defRPr/>
            </a:pPr>
            <a:r>
              <a:rPr lang="zh-CN" altLang="en-US" dirty="0"/>
              <a:t>例</a:t>
            </a:r>
            <a:r>
              <a:rPr lang="en-US" altLang="zh-CN" dirty="0"/>
              <a:t>: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将二进制小数转变成十进制小数的属性文法。分析符号串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.101#</a:t>
            </a:r>
          </a:p>
          <a:p>
            <a:pPr marL="0" marR="0" lvl="0" indent="0" algn="l" defTabSz="685800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N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.S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 =1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print(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}</a:t>
            </a:r>
          </a:p>
          <a:p>
            <a:pPr marL="0" marR="0" lvl="0" indent="0" algn="l" defTabSz="685800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BS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.f := S.f+1;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 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;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:= 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.v+B.v }</a:t>
            </a:r>
          </a:p>
          <a:p>
            <a:pPr marL="0" marR="0" lvl="0" indent="0" algn="l" defTabSz="685800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:= 0 } </a:t>
            </a:r>
          </a:p>
          <a:p>
            <a:pPr marL="0" marR="0" lvl="0" indent="0" algn="l" defTabSz="685800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0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:= 0 } </a:t>
            </a:r>
          </a:p>
          <a:p>
            <a:pPr marL="0" marR="0" lvl="0" indent="0" algn="l" defTabSz="685800" rtl="0" eaLnBrk="1" fontAlgn="auto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1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:= 2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-B.f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}</a:t>
            </a:r>
          </a:p>
          <a:p>
            <a:endParaRPr lang="zh-CN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E34D4B3-781E-4667-A0F9-6A49B742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0312" y="2608322"/>
            <a:ext cx="5688013" cy="406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73503AA-A5F3-42C8-97F0-AF6CAC24EADF}"/>
              </a:ext>
            </a:extLst>
          </p:cNvPr>
          <p:cNvGraphicFramePr>
            <a:graphicFrameLocks noGrp="1"/>
          </p:cNvGraphicFramePr>
          <p:nvPr/>
        </p:nvGraphicFramePr>
        <p:xfrm>
          <a:off x="6278736" y="3359209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S.f:1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A95811D-832E-45E8-B027-E0A51AE3F0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62836" y="2998847"/>
            <a:ext cx="287338" cy="360362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B8AAFCD-06D3-40ED-B82D-E5483FAE6620}"/>
              </a:ext>
            </a:extLst>
          </p:cNvPr>
          <p:cNvGraphicFramePr>
            <a:graphicFrameLocks noGrp="1"/>
          </p:cNvGraphicFramePr>
          <p:nvPr/>
        </p:nvGraphicFramePr>
        <p:xfrm>
          <a:off x="5270674" y="4078347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B.f:1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786C8E4-7B32-49C8-A247-AE80DC704B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02475" y="3719573"/>
            <a:ext cx="719137" cy="287337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2F3790D-919D-4124-ABA5-084E7754DC33}"/>
              </a:ext>
            </a:extLst>
          </p:cNvPr>
          <p:cNvGraphicFramePr>
            <a:graphicFrameLocks noGrp="1"/>
          </p:cNvGraphicFramePr>
          <p:nvPr/>
        </p:nvGraphicFramePr>
        <p:xfrm>
          <a:off x="6205711" y="4078347"/>
          <a:ext cx="864096" cy="432048"/>
        </p:xfrm>
        <a:graphic>
          <a:graphicData uri="http://schemas.openxmlformats.org/drawingml/2006/table">
            <a:tbl>
              <a:tblPr firstRow="1" bandRow="1"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B.v:0.5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768298C-FE52-4B4A-95A5-C7E9556C18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8012" y="4438710"/>
            <a:ext cx="936625" cy="360363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EF7CBD6-8001-4D63-87E8-28DF6595B4F7}"/>
              </a:ext>
            </a:extLst>
          </p:cNvPr>
          <p:cNvGraphicFramePr>
            <a:graphicFrameLocks noGrp="1"/>
          </p:cNvGraphicFramePr>
          <p:nvPr/>
        </p:nvGraphicFramePr>
        <p:xfrm>
          <a:off x="7574136" y="4078347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S.f:2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9E16A3-ECB6-4716-B3DF-C74EFABDFF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37511" y="3646547"/>
            <a:ext cx="1009650" cy="431800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0C53D1EC-5F72-4464-AC80-353CEE5169F7}"/>
              </a:ext>
            </a:extLst>
          </p:cNvPr>
          <p:cNvGraphicFramePr>
            <a:graphicFrameLocks noGrp="1"/>
          </p:cNvGraphicFramePr>
          <p:nvPr/>
        </p:nvGraphicFramePr>
        <p:xfrm>
          <a:off x="6494636" y="4841934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B.f:2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689A786-210C-4842-A006-BF1F98B7FEB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926437" y="4438709"/>
            <a:ext cx="792163" cy="331788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686839A-F293-4DA3-93A8-BC61A5EDF612}"/>
              </a:ext>
            </a:extLst>
          </p:cNvPr>
          <p:cNvGraphicFramePr>
            <a:graphicFrameLocks noGrp="1"/>
          </p:cNvGraphicFramePr>
          <p:nvPr/>
        </p:nvGraphicFramePr>
        <p:xfrm>
          <a:off x="7358236" y="4841934"/>
          <a:ext cx="864096" cy="432048"/>
        </p:xfrm>
        <a:graphic>
          <a:graphicData uri="http://schemas.openxmlformats.org/drawingml/2006/table">
            <a:tbl>
              <a:tblPr firstRow="1" bandRow="1"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B.v:0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AF89C21-6B2B-46C2-9E69-D2613B4809A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81975" y="5202297"/>
            <a:ext cx="865187" cy="317500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DB40CC0A-6B1D-4391-A55A-AD5659A36A5B}"/>
              </a:ext>
            </a:extLst>
          </p:cNvPr>
          <p:cNvGraphicFramePr>
            <a:graphicFrameLocks noGrp="1"/>
          </p:cNvGraphicFramePr>
          <p:nvPr/>
        </p:nvGraphicFramePr>
        <p:xfrm>
          <a:off x="8726661" y="4827647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S.f:3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D83877F-6952-4C0C-8DC0-A792502C3D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34499" y="4438709"/>
            <a:ext cx="863600" cy="388938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C185593-FAE7-4C7E-ADA9-0984CF5154AD}"/>
              </a:ext>
            </a:extLst>
          </p:cNvPr>
          <p:cNvGraphicFramePr>
            <a:graphicFrameLocks noGrp="1"/>
          </p:cNvGraphicFramePr>
          <p:nvPr/>
        </p:nvGraphicFramePr>
        <p:xfrm>
          <a:off x="7647161" y="5591234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B.f:3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9F0991-36A2-43EB-BA6F-132908D4047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078962" y="5188009"/>
            <a:ext cx="792163" cy="331788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2785F938-694B-4E13-A0D4-FE57BE8BDCE2}"/>
              </a:ext>
            </a:extLst>
          </p:cNvPr>
          <p:cNvGraphicFramePr>
            <a:graphicFrameLocks noGrp="1"/>
          </p:cNvGraphicFramePr>
          <p:nvPr/>
        </p:nvGraphicFramePr>
        <p:xfrm>
          <a:off x="8437736" y="5619809"/>
          <a:ext cx="1080120" cy="432048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B.v:0.125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3837B7A-F6B5-464B-A550-E0E67A6357B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90037" y="5980172"/>
            <a:ext cx="936625" cy="360362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5F886B86-2794-4D8D-B990-2E388ABD2A72}"/>
              </a:ext>
            </a:extLst>
          </p:cNvPr>
          <p:cNvGraphicFramePr>
            <a:graphicFrameLocks noGrp="1"/>
          </p:cNvGraphicFramePr>
          <p:nvPr/>
        </p:nvGraphicFramePr>
        <p:xfrm>
          <a:off x="9907761" y="5591234"/>
          <a:ext cx="648072" cy="432048"/>
        </p:xfrm>
        <a:graphic>
          <a:graphicData uri="http://schemas.openxmlformats.org/drawingml/2006/table">
            <a:tbl>
              <a:tblPr firstRow="1" bandRow="1"/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S.f:4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78AC35F-B7E1-4B89-9CF2-F22E8121AE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15599" y="5202298"/>
            <a:ext cx="863600" cy="388937"/>
          </a:xfrm>
          <a:prstGeom prst="straightConnector1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4BD95218-498A-42F7-B44F-DCA3C9A78E72}"/>
              </a:ext>
            </a:extLst>
          </p:cNvPr>
          <p:cNvGraphicFramePr>
            <a:graphicFrameLocks noGrp="1"/>
          </p:cNvGraphicFramePr>
          <p:nvPr/>
        </p:nvGraphicFramePr>
        <p:xfrm>
          <a:off x="10670134" y="5602715"/>
          <a:ext cx="1080120" cy="432048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B.v:0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72FBEDD-9AA1-4CF1-8DCB-F04E347C0E5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22062" y="5951597"/>
            <a:ext cx="936625" cy="360362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A0FB6FD0-CD28-4271-B34C-2ADC783AF0D6}"/>
              </a:ext>
            </a:extLst>
          </p:cNvPr>
          <p:cNvGraphicFramePr>
            <a:graphicFrameLocks noGrp="1"/>
          </p:cNvGraphicFramePr>
          <p:nvPr/>
        </p:nvGraphicFramePr>
        <p:xfrm>
          <a:off x="9590261" y="4841934"/>
          <a:ext cx="1080120" cy="432048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S.v:0.125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6D4E2B6-EB95-48C4-A5D3-7AD63D68FF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942562" y="5230872"/>
            <a:ext cx="936625" cy="360362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D0B35A4-7DFD-4DEC-AAC9-C285F6CD14E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237962" y="5230873"/>
            <a:ext cx="720725" cy="288925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386CE26B-57A6-48EA-9108-886245B91DC1}"/>
              </a:ext>
            </a:extLst>
          </p:cNvPr>
          <p:cNvGraphicFramePr>
            <a:graphicFrameLocks noGrp="1"/>
          </p:cNvGraphicFramePr>
          <p:nvPr/>
        </p:nvGraphicFramePr>
        <p:xfrm>
          <a:off x="8437736" y="4078347"/>
          <a:ext cx="1080120" cy="432048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S.v:0.125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228580C-2A64-4A35-B38D-46252B9BC3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18600" y="4438710"/>
            <a:ext cx="936625" cy="360363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78E9155-664F-4073-84AF-6D0FCD96A5A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014000" y="4438710"/>
            <a:ext cx="720725" cy="288925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CF1632FA-83BB-4FCA-B0DA-0A8C1EABA29B}"/>
              </a:ext>
            </a:extLst>
          </p:cNvPr>
          <p:cNvGraphicFramePr>
            <a:graphicFrameLocks noGrp="1"/>
          </p:cNvGraphicFramePr>
          <p:nvPr/>
        </p:nvGraphicFramePr>
        <p:xfrm>
          <a:off x="7502699" y="3359209"/>
          <a:ext cx="1080120" cy="432048"/>
        </p:xfrm>
        <a:graphic>
          <a:graphicData uri="http://schemas.openxmlformats.org/drawingml/2006/table">
            <a:tbl>
              <a:tblPr firstRow="1" bandRow="1"/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S.v:0.625</a:t>
                      </a:r>
                      <a:endParaRPr lang="zh-CN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0BB6BD4-9B76-43F3-BB65-C6679E6D58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81975" y="3719573"/>
            <a:ext cx="936625" cy="358775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5CCC259-5CEA-4365-914F-41ABB5B5CBA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078961" y="3719573"/>
            <a:ext cx="719138" cy="287337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AADEBC55-C679-44D8-9061-98ABC4B67C3D}"/>
              </a:ext>
            </a:extLst>
          </p:cNvPr>
          <p:cNvGraphicFramePr>
            <a:graphicFrameLocks noGrp="1"/>
          </p:cNvGraphicFramePr>
          <p:nvPr/>
        </p:nvGraphicFramePr>
        <p:xfrm>
          <a:off x="6494636" y="2667059"/>
          <a:ext cx="1368152" cy="432048"/>
        </p:xfrm>
        <a:graphic>
          <a:graphicData uri="http://schemas.openxmlformats.org/drawingml/2006/table">
            <a:tbl>
              <a:tblPr firstRow="1" bandRow="1"/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Print</a:t>
                      </a:r>
                      <a:r>
                        <a:rPr lang="zh-CN" altLang="en-US" sz="1400" dirty="0">
                          <a:solidFill>
                            <a:srgbClr val="002060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rgbClr val="002060"/>
                          </a:solidFill>
                        </a:rPr>
                        <a:t>0.625</a:t>
                      </a:r>
                      <a:r>
                        <a:rPr lang="zh-CN" altLang="en-US" sz="1400" dirty="0">
                          <a:solidFill>
                            <a:srgbClr val="002060"/>
                          </a:solidFill>
                        </a:rPr>
                        <a:t>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ED109CA-7ABF-4D05-A64D-2216A8CCCA2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70900" y="3027423"/>
            <a:ext cx="719137" cy="287337"/>
          </a:xfrm>
          <a:prstGeom prst="straightConnector1">
            <a:avLst/>
          </a:prstGeom>
          <a:noFill/>
          <a:ln w="12700" algn="ctr">
            <a:solidFill>
              <a:srgbClr val="0070C0"/>
            </a:solidFill>
            <a:prstDash val="dash"/>
            <a:miter lim="800000"/>
            <a:headEnd/>
            <a:tailEnd type="arrow" w="med" len="med"/>
          </a:ln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2925147-2A42-4348-9E73-5B3E2FF8FD15}"/>
              </a:ext>
            </a:extLst>
          </p:cNvPr>
          <p:cNvSpPr txBox="1"/>
          <p:nvPr/>
        </p:nvSpPr>
        <p:spPr>
          <a:xfrm>
            <a:off x="541961" y="4030543"/>
            <a:ext cx="4039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f-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小数点后的位数</a:t>
            </a:r>
            <a:endParaRPr lang="en-US" altLang="zh-CN" sz="24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B.v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 – 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位所代表的十进制小数</a:t>
            </a:r>
            <a:endParaRPr lang="en-US" altLang="zh-CN" sz="24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S.v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 – 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串所代表的十进制小数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300883-5A2F-4439-BCFD-15F805D0C800}"/>
              </a:ext>
            </a:extLst>
          </p:cNvPr>
          <p:cNvSpPr txBox="1"/>
          <p:nvPr/>
        </p:nvSpPr>
        <p:spPr>
          <a:xfrm>
            <a:off x="156278" y="1412415"/>
            <a:ext cx="771365" cy="2297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C00000"/>
                </a:solidFill>
              </a:rPr>
              <a:t>{.}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C00000"/>
                </a:solidFill>
              </a:rPr>
              <a:t>{0,1}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C00000"/>
                </a:solidFill>
              </a:rPr>
              <a:t>{#}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C00000"/>
                </a:solidFill>
              </a:rPr>
              <a:t>{0}</a:t>
            </a:r>
          </a:p>
          <a:p>
            <a:pPr>
              <a:lnSpc>
                <a:spcPts val="3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C00000"/>
                </a:solidFill>
              </a:rPr>
              <a:t>{1}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</a:t>
            </a:r>
            <a:r>
              <a:rPr lang="zh-CN" altLang="en-US" sz="2800" b="1" dirty="0"/>
              <a:t>　基于属性文法的语义计算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7.2</a:t>
            </a:r>
            <a:r>
              <a:rPr lang="zh-CN" altLang="en-US" sz="2800" b="1" u="sng" dirty="0">
                <a:solidFill>
                  <a:srgbClr val="C00000"/>
                </a:solidFill>
              </a:rPr>
              <a:t>　基于翻译模式的语义计算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7.3</a:t>
            </a:r>
            <a:r>
              <a:rPr lang="zh-CN" altLang="en-US" sz="2800" b="1" dirty="0"/>
              <a:t>　分析和翻译的自动生成工具</a:t>
            </a:r>
            <a:r>
              <a:rPr lang="en-US" altLang="zh-CN" sz="2800" b="1" dirty="0"/>
              <a:t>-bison</a:t>
            </a:r>
            <a:endParaRPr lang="zh-CN" altLang="en-US" sz="2800" b="1" dirty="0"/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3219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　基于翻译模式的语义计算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7.2.1</a:t>
            </a:r>
            <a:r>
              <a:rPr lang="zh-CN" altLang="en-US" sz="2800" b="1" u="sng" dirty="0">
                <a:solidFill>
                  <a:srgbClr val="C00000"/>
                </a:solidFill>
              </a:rPr>
              <a:t>　翻译模式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7.2.2</a:t>
            </a:r>
            <a:r>
              <a:rPr lang="zh-CN" altLang="en-US" sz="2800" b="1" dirty="0"/>
              <a:t>　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7.2.3</a:t>
            </a:r>
            <a:r>
              <a:rPr lang="zh-CN" altLang="en-US" sz="2800" b="1" dirty="0"/>
              <a:t>　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翻译模式的自顶向下计算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翻译模式的自底向上计算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67075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DD2F6-3620-494E-BDB7-AD150763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7.2.1</a:t>
            </a:r>
            <a:r>
              <a:rPr lang="zh-CN" altLang="en-US" dirty="0"/>
              <a:t>　翻译模式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04D533-18F1-4D92-8F61-8A309DFAE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34913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翻译模式</a:t>
            </a:r>
            <a:r>
              <a:rPr lang="zh-CN" altLang="en-US" dirty="0"/>
              <a:t>：</a:t>
            </a:r>
            <a:r>
              <a:rPr lang="zh-CN" altLang="en-US" b="0" dirty="0"/>
              <a:t>把语义规则（也称语义动作），用花括号</a:t>
            </a:r>
            <a:r>
              <a:rPr lang="en-US" altLang="zh-CN" b="0" dirty="0"/>
              <a:t>{ }</a:t>
            </a:r>
            <a:r>
              <a:rPr lang="zh-CN" altLang="en-US" b="0" dirty="0"/>
              <a:t>括起来，插入到产生式右部的合适位置上。进一步细化了语义计算的时机。</a:t>
            </a:r>
          </a:p>
          <a:p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A301A-647C-4E99-AA0C-F4D1FE0D6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096" y="2706534"/>
            <a:ext cx="5801519" cy="1349135"/>
          </a:xfrm>
          <a:prstGeom prst="rect">
            <a:avLst/>
          </a:prstGeom>
          <a:solidFill>
            <a:schemeClr val="bg1"/>
          </a:solidFill>
          <a:ln w="25400" cap="rnd" cmpd="sng" algn="ctr">
            <a:solidFill>
              <a:srgbClr val="0E7C7E"/>
            </a:solidFill>
            <a:prstDash val="solid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产 生 式     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	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语  义  规  则</a:t>
            </a:r>
          </a:p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E → TR</a:t>
            </a:r>
          </a:p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R → op T R</a:t>
            </a:r>
            <a:r>
              <a:rPr kumimoji="0" lang="en-US" altLang="zh-CN" sz="2400" b="0" i="0" u="none" strike="noStrike" kern="0" cap="none" spc="0" normalizeH="0" baseline="-30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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print(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op.lexeme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 </a:t>
            </a:r>
          </a:p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T → num   			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print(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num.val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163A0-3AB8-4A2E-A510-DF1D0C29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096" y="4989827"/>
            <a:ext cx="5801519" cy="1329251"/>
          </a:xfrm>
          <a:prstGeom prst="rect">
            <a:avLst/>
          </a:prstGeom>
          <a:solidFill>
            <a:schemeClr val="bg1"/>
          </a:solidFill>
          <a:ln w="25400" cap="rnd" cmpd="sng" algn="ctr">
            <a:solidFill>
              <a:srgbClr val="0E7C7E"/>
            </a:solidFill>
            <a:prstDash val="solid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E → TR</a:t>
            </a:r>
          </a:p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R → op T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{print(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op.lexeme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)}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400" b="0" i="0" u="none" strike="noStrike" kern="0" cap="none" spc="0" normalizeH="0" baseline="-30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Symbol" panose="05050102010706020507" pitchFamily="18" charset="2"/>
              </a:rPr>
              <a:t>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</a:p>
          <a:p>
            <a:pPr marL="342900" marR="0" lvl="0" indent="-342900" defTabSz="4572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EECE1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T →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num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{print(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num.val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)}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6458DBBF-C2C0-40D5-B7AF-E26A4292B04C}"/>
              </a:ext>
            </a:extLst>
          </p:cNvPr>
          <p:cNvSpPr/>
          <p:nvPr/>
        </p:nvSpPr>
        <p:spPr bwMode="auto">
          <a:xfrm>
            <a:off x="5421585" y="4270410"/>
            <a:ext cx="648072" cy="504676"/>
          </a:xfrm>
          <a:prstGeom prst="down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 typeface="Wingdings" panose="05000000000000000000" pitchFamily="2" charset="2"/>
              <a:buNone/>
              <a:tabLst/>
            </a:pPr>
            <a:endParaRPr kumimoji="1" lang="zh-CN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08AC2-ED53-49E0-AEEA-69ADF203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7.2.1</a:t>
            </a:r>
            <a:r>
              <a:rPr lang="zh-CN" altLang="en-US" dirty="0"/>
              <a:t>　翻译模式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29EDF-6F91-4145-8415-8684FF74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44" y="1009264"/>
            <a:ext cx="11625118" cy="5637024"/>
          </a:xfrm>
        </p:spPr>
        <p:txBody>
          <a:bodyPr/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S-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翻译模式：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仅</a:t>
            </a:r>
            <a:r>
              <a:rPr kumimoji="1" lang="zh-CN" altLang="en-US" sz="2800" dirty="0">
                <a:solidFill>
                  <a:srgbClr val="000000"/>
                </a:solidFill>
              </a:rPr>
              <a:t>含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综合属性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，语义动作集置于产生式右端的末尾。常采用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LR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的自底向上的分析法，和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属性文法类似。</a:t>
            </a:r>
          </a:p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L-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翻译模式：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包含综合属性，还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可以包含继承属性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满足下列条件：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 algn="l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产生式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右部符号的继承属性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，其语义计算必须位于该符号前，且其语义动作不访问右边符号的属性；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itchFamily="2" charset="2"/>
            </a:endParaRPr>
          </a:p>
          <a:p>
            <a:pPr marL="673100" lvl="2" indent="-34290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产生式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左部符号的综合属性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只有在它所引用的所有属性都计算出来后才能计算。属性</a:t>
            </a:r>
            <a:r>
              <a:rPr kumimoji="1" lang="zh-CN" altLang="en-US" sz="2400" dirty="0">
                <a:solidFill>
                  <a:srgbClr val="000000"/>
                </a:solidFill>
                <a:sym typeface="Wingdings" pitchFamily="2" charset="2"/>
              </a:rPr>
              <a:t>计算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通常放在产生式右端的末尾；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itchFamily="2" charset="2"/>
            </a:endParaRPr>
          </a:p>
          <a:p>
            <a:pPr marL="330200" lvl="2" indent="0" algn="l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Pct val="80000"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 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→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B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{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C.i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=B.v+1}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C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{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A.v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=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B.v+C.v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}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,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B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 →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.., C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 →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…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itchFamily="2" charset="2"/>
            </a:endParaRPr>
          </a:p>
          <a:p>
            <a:pPr marL="673100" lvl="2" indent="-342900" algn="l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继承属性只能依赖于兄长的属性、父亲的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继承属性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、自身的属性；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itchFamily="2" charset="2"/>
            </a:endParaRPr>
          </a:p>
          <a:p>
            <a:pPr marL="673100" lvl="2" indent="-342900" algn="l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itchFamily="2" charset="2"/>
              </a:rPr>
              <a:t>属性间的依赖图不能形成环路。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6B3B047-AC8E-483F-9F7E-3A846BBE73D9}"/>
              </a:ext>
            </a:extLst>
          </p:cNvPr>
          <p:cNvGrpSpPr/>
          <p:nvPr/>
        </p:nvGrpSpPr>
        <p:grpSpPr>
          <a:xfrm>
            <a:off x="5459083" y="6027067"/>
            <a:ext cx="1569568" cy="461667"/>
            <a:chOff x="5580112" y="6106466"/>
            <a:chExt cx="1569568" cy="461667"/>
          </a:xfrm>
        </p:grpSpPr>
        <p:cxnSp>
          <p:nvCxnSpPr>
            <p:cNvPr id="5" name="连接符: 曲线 4">
              <a:extLst>
                <a:ext uri="{FF2B5EF4-FFF2-40B4-BE49-F238E27FC236}">
                  <a16:creationId xmlns:a16="http://schemas.microsoft.com/office/drawing/2014/main" id="{6FFFA4D1-E658-48F5-B2A1-0093F0EF1BE4}"/>
                </a:ext>
              </a:extLst>
            </p:cNvPr>
            <p:cNvCxnSpPr/>
            <p:nvPr/>
          </p:nvCxnSpPr>
          <p:spPr bwMode="auto">
            <a:xfrm rot="16200000" flipH="1">
              <a:off x="6360486" y="5495368"/>
              <a:ext cx="1" cy="1222197"/>
            </a:xfrm>
            <a:prstGeom prst="curvedConnector3">
              <a:avLst>
                <a:gd name="adj1" fmla="val -22860000000"/>
              </a:avLst>
            </a:prstGeom>
            <a:noFill/>
            <a:ln w="254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连接符: 曲线 5">
              <a:extLst>
                <a:ext uri="{FF2B5EF4-FFF2-40B4-BE49-F238E27FC236}">
                  <a16:creationId xmlns:a16="http://schemas.microsoft.com/office/drawing/2014/main" id="{8363B2A5-891E-469B-B992-7BCF399B94AC}"/>
                </a:ext>
              </a:extLst>
            </p:cNvPr>
            <p:cNvCxnSpPr/>
            <p:nvPr/>
          </p:nvCxnSpPr>
          <p:spPr bwMode="auto">
            <a:xfrm rot="5400000" flipH="1">
              <a:off x="6360487" y="5957034"/>
              <a:ext cx="1" cy="1222197"/>
            </a:xfrm>
            <a:prstGeom prst="curvedConnector3">
              <a:avLst>
                <a:gd name="adj1" fmla="val -22860000000"/>
              </a:avLst>
            </a:prstGeom>
            <a:noFill/>
            <a:ln w="254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99555F7-04F1-4657-8D83-8F945845B40C}"/>
                </a:ext>
              </a:extLst>
            </p:cNvPr>
            <p:cNvGrpSpPr/>
            <p:nvPr/>
          </p:nvGrpSpPr>
          <p:grpSpPr>
            <a:xfrm>
              <a:off x="5580112" y="6106466"/>
              <a:ext cx="1569568" cy="461667"/>
              <a:chOff x="5436096" y="5965749"/>
              <a:chExt cx="1569568" cy="461667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217BAB-6917-4BD0-B5D0-A13A04D4CE78}"/>
                  </a:ext>
                </a:extLst>
              </p:cNvPr>
              <p:cNvSpPr txBox="1"/>
              <p:nvPr/>
            </p:nvSpPr>
            <p:spPr>
              <a:xfrm>
                <a:off x="5436096" y="5965749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a</a:t>
                </a:r>
                <a:endParaRPr lang="zh-CN" altLang="en-US" sz="2400" b="1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4F8295-2D52-41F9-B89B-895AF3EDF9D4}"/>
                  </a:ext>
                </a:extLst>
              </p:cNvPr>
              <p:cNvSpPr txBox="1"/>
              <p:nvPr/>
            </p:nvSpPr>
            <p:spPr>
              <a:xfrm>
                <a:off x="6649476" y="596575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/>
                  <a:t>b</a:t>
                </a:r>
                <a:endParaRPr lang="zh-CN" altLang="en-US" sz="2400" b="1" dirty="0"/>
              </a:p>
            </p:txBody>
          </p:sp>
          <p:cxnSp>
            <p:nvCxnSpPr>
              <p:cNvPr id="10" name="连接符: 曲线 9">
                <a:extLst>
                  <a:ext uri="{FF2B5EF4-FFF2-40B4-BE49-F238E27FC236}">
                    <a16:creationId xmlns:a16="http://schemas.microsoft.com/office/drawing/2014/main" id="{56F41E85-936C-4490-9EC4-BCCA736863C5}"/>
                  </a:ext>
                </a:extLst>
              </p:cNvPr>
              <p:cNvCxnSpPr>
                <a:stCxn id="8" idx="0"/>
                <a:endCxn id="9" idx="0"/>
              </p:cNvCxnSpPr>
              <p:nvPr/>
            </p:nvCxnSpPr>
            <p:spPr bwMode="auto">
              <a:xfrm rot="16200000" flipH="1">
                <a:off x="6216470" y="5354651"/>
                <a:ext cx="1" cy="1222197"/>
              </a:xfrm>
              <a:prstGeom prst="curvedConnector3">
                <a:avLst>
                  <a:gd name="adj1" fmla="val -22860000000"/>
                </a:avLst>
              </a:prstGeom>
              <a:noFill/>
              <a:ln w="254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连接符: 曲线 10">
                <a:extLst>
                  <a:ext uri="{FF2B5EF4-FFF2-40B4-BE49-F238E27FC236}">
                    <a16:creationId xmlns:a16="http://schemas.microsoft.com/office/drawing/2014/main" id="{1B9CFBB6-9C51-423D-BBCF-C66A0A391354}"/>
                  </a:ext>
                </a:extLst>
              </p:cNvPr>
              <p:cNvCxnSpPr>
                <a:stCxn id="9" idx="2"/>
                <a:endCxn id="8" idx="2"/>
              </p:cNvCxnSpPr>
              <p:nvPr/>
            </p:nvCxnSpPr>
            <p:spPr bwMode="auto">
              <a:xfrm rot="5400000" flipH="1">
                <a:off x="6216471" y="5816317"/>
                <a:ext cx="1" cy="1222197"/>
              </a:xfrm>
              <a:prstGeom prst="curvedConnector3">
                <a:avLst>
                  <a:gd name="adj1" fmla="val -22860000000"/>
                </a:avLst>
              </a:prstGeom>
              <a:noFill/>
              <a:ln w="254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6590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　基于翻译模式的语义计算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7.2.1</a:t>
            </a:r>
            <a:r>
              <a:rPr lang="zh-CN" altLang="en-US" sz="2800" b="1" dirty="0"/>
              <a:t>　翻译模式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7.2.2</a:t>
            </a:r>
            <a:r>
              <a:rPr lang="zh-CN" altLang="en-US" sz="2800" b="1" u="sng" dirty="0">
                <a:solidFill>
                  <a:srgbClr val="C00000"/>
                </a:solidFill>
              </a:rPr>
              <a:t>　基于</a:t>
            </a:r>
            <a:r>
              <a:rPr lang="en-US" altLang="zh-CN" sz="2800" b="1" u="sng" dirty="0">
                <a:solidFill>
                  <a:srgbClr val="C00000"/>
                </a:solidFill>
              </a:rPr>
              <a:t>S-</a:t>
            </a:r>
            <a:r>
              <a:rPr lang="zh-CN" altLang="en-US" sz="2800" b="1" u="sng" dirty="0">
                <a:solidFill>
                  <a:srgbClr val="C00000"/>
                </a:solidFill>
              </a:rPr>
              <a:t>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7.2.3</a:t>
            </a:r>
            <a:r>
              <a:rPr lang="zh-CN" altLang="en-US" sz="2800" b="1" dirty="0"/>
              <a:t>　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翻译模式的自顶向下计算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翻译模式的自底向上计算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1820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8FE1A-1886-4A1A-B152-846A4CC5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CD48AC-E011-4C7C-B623-5E5339A9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与</a:t>
            </a:r>
            <a:r>
              <a:rPr lang="en-US" altLang="zh-CN" sz="2800" dirty="0">
                <a:solidFill>
                  <a:srgbClr val="FF0000"/>
                </a:solidFill>
              </a:rPr>
              <a:t>S-</a:t>
            </a:r>
            <a:r>
              <a:rPr lang="zh-CN" altLang="en-US" sz="2800" dirty="0">
                <a:solidFill>
                  <a:srgbClr val="FF0000"/>
                </a:solidFill>
              </a:rPr>
              <a:t>属性文法</a:t>
            </a:r>
            <a:r>
              <a:rPr lang="zh-CN" altLang="en-US" sz="2800" dirty="0"/>
              <a:t>类似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基础文法是</a:t>
            </a:r>
            <a:r>
              <a:rPr lang="en-US" altLang="zh-CN" sz="2400" dirty="0">
                <a:solidFill>
                  <a:srgbClr val="FF0000"/>
                </a:solidFill>
              </a:rPr>
              <a:t>LR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sz="2400" dirty="0">
                <a:solidFill>
                  <a:schemeClr val="tx1"/>
                </a:solidFill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</a:rPr>
              <a:t>自底向上</a:t>
            </a:r>
            <a:r>
              <a:rPr lang="zh-CN" altLang="en-US" sz="2400" dirty="0">
                <a:solidFill>
                  <a:schemeClr val="tx1"/>
                </a:solidFill>
              </a:rPr>
              <a:t>计算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基础文法是</a:t>
            </a:r>
            <a:r>
              <a:rPr lang="en-US" altLang="zh-CN" dirty="0">
                <a:solidFill>
                  <a:srgbClr val="FF0000"/>
                </a:solidFill>
              </a:rPr>
              <a:t>LL</a:t>
            </a:r>
            <a:r>
              <a:rPr lang="zh-CN" altLang="en-US" dirty="0">
                <a:solidFill>
                  <a:schemeClr val="tx1"/>
                </a:solidFill>
              </a:rPr>
              <a:t>的：</a:t>
            </a:r>
            <a:r>
              <a:rPr lang="zh-CN" altLang="en-US" dirty="0">
                <a:solidFill>
                  <a:srgbClr val="0000FF"/>
                </a:solidFill>
              </a:rPr>
              <a:t>自顶向下</a:t>
            </a:r>
            <a:r>
              <a:rPr lang="zh-CN" altLang="en-US" dirty="0">
                <a:solidFill>
                  <a:schemeClr val="tx1"/>
                </a:solidFill>
              </a:rPr>
              <a:t>计算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zh-CN" altLang="en-US" dirty="0"/>
              <a:t>例：</a:t>
            </a:r>
            <a:r>
              <a:rPr lang="en-US" altLang="zh-CN" dirty="0"/>
              <a:t> </a:t>
            </a:r>
            <a:r>
              <a:rPr lang="zh-CN" altLang="en-US" dirty="0"/>
              <a:t>将中缀表达式翻译成后缀表达式的翻译模式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0" dirty="0"/>
              <a:t>    E→E op T     </a:t>
            </a:r>
            <a:r>
              <a:rPr lang="en-US" altLang="zh-CN" b="0" dirty="0">
                <a:solidFill>
                  <a:srgbClr val="0000FF"/>
                </a:solidFill>
              </a:rPr>
              <a:t>{ print(</a:t>
            </a:r>
            <a:r>
              <a:rPr lang="en-US" altLang="zh-CN" b="0" dirty="0" err="1">
                <a:solidFill>
                  <a:srgbClr val="0000FF"/>
                </a:solidFill>
              </a:rPr>
              <a:t>op.Lexeme</a:t>
            </a:r>
            <a:r>
              <a:rPr lang="en-US" altLang="zh-CN" b="0" dirty="0">
                <a:solidFill>
                  <a:srgbClr val="0000FF"/>
                </a:solidFill>
              </a:rPr>
              <a:t>) }</a:t>
            </a:r>
            <a:r>
              <a:rPr lang="en-US" altLang="zh-CN" b="0" dirty="0">
                <a:solidFill>
                  <a:srgbClr val="00B050"/>
                </a:solidFill>
              </a:rPr>
              <a:t> </a:t>
            </a:r>
            <a:r>
              <a:rPr lang="en-US" altLang="zh-CN" b="0" dirty="0"/>
              <a:t>|  T</a:t>
            </a:r>
          </a:p>
          <a:p>
            <a:pPr marL="0" indent="0">
              <a:buNone/>
            </a:pPr>
            <a:r>
              <a:rPr lang="en-US" altLang="zh-CN" b="0" dirty="0"/>
              <a:t>    </a:t>
            </a:r>
            <a:r>
              <a:rPr lang="en-US" altLang="zh-CN" b="0" dirty="0" err="1"/>
              <a:t>T→num</a:t>
            </a:r>
            <a:r>
              <a:rPr lang="en-US" altLang="zh-CN" b="0" dirty="0"/>
              <a:t>        </a:t>
            </a:r>
            <a:r>
              <a:rPr lang="en-US" altLang="zh-CN" b="0" dirty="0">
                <a:solidFill>
                  <a:srgbClr val="0000FF"/>
                </a:solidFill>
              </a:rPr>
              <a:t>{ print(</a:t>
            </a:r>
            <a:r>
              <a:rPr lang="en-US" altLang="zh-CN" b="0" dirty="0" err="1">
                <a:solidFill>
                  <a:srgbClr val="0000FF"/>
                </a:solidFill>
              </a:rPr>
              <a:t>num.val</a:t>
            </a:r>
            <a:r>
              <a:rPr lang="en-US" altLang="zh-CN" b="0" dirty="0">
                <a:solidFill>
                  <a:srgbClr val="0000FF"/>
                </a:solidFill>
              </a:rPr>
              <a:t>) }</a:t>
            </a:r>
            <a:r>
              <a:rPr lang="en-US" altLang="zh-CN" b="0" dirty="0">
                <a:solidFill>
                  <a:srgbClr val="00B050"/>
                </a:solidFill>
              </a:rPr>
              <a:t> </a:t>
            </a:r>
          </a:p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0E7C7E"/>
                </a:solidFill>
              </a:rPr>
              <a:t>2+3-5#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0E7C7E"/>
                </a:solidFill>
              </a:rPr>
              <a:t>2 3 + 5 –</a:t>
            </a:r>
          </a:p>
          <a:p>
            <a:r>
              <a:rPr lang="en-US" altLang="zh-CN" dirty="0"/>
              <a:t>SLR</a:t>
            </a:r>
            <a:r>
              <a:rPr lang="zh-CN" altLang="en-US" dirty="0"/>
              <a:t>分析</a:t>
            </a:r>
            <a:r>
              <a:rPr lang="en-US" altLang="zh-CN" dirty="0"/>
              <a:t>(</a:t>
            </a:r>
            <a:r>
              <a:rPr lang="zh-CN" altLang="en-US" dirty="0"/>
              <a:t>自底向上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B3E6FB0-62F2-4EC7-BFC2-483643C3C58C}"/>
              </a:ext>
            </a:extLst>
          </p:cNvPr>
          <p:cNvSpPr txBox="1"/>
          <p:nvPr/>
        </p:nvSpPr>
        <p:spPr>
          <a:xfrm>
            <a:off x="8481321" y="1364645"/>
            <a:ext cx="137088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E’→.E</a:t>
            </a:r>
          </a:p>
          <a:p>
            <a:r>
              <a:rPr lang="en-US" altLang="zh-CN" sz="1800" dirty="0"/>
              <a:t>E → .E op T </a:t>
            </a:r>
          </a:p>
          <a:p>
            <a:r>
              <a:rPr lang="en-US" altLang="zh-CN" sz="1800" dirty="0"/>
              <a:t>E → .T</a:t>
            </a:r>
          </a:p>
          <a:p>
            <a:r>
              <a:rPr lang="en-US" altLang="zh-CN" dirty="0"/>
              <a:t>T</a:t>
            </a:r>
            <a:r>
              <a:rPr lang="en-US" altLang="zh-CN" sz="1800" dirty="0"/>
              <a:t> →. num</a:t>
            </a:r>
            <a:endParaRPr lang="zh-CN" altLang="en-US" sz="18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26AD98-C96B-4657-9E29-C38FA8CD88F4}"/>
              </a:ext>
            </a:extLst>
          </p:cNvPr>
          <p:cNvSpPr txBox="1"/>
          <p:nvPr/>
        </p:nvSpPr>
        <p:spPr>
          <a:xfrm>
            <a:off x="10296741" y="1649897"/>
            <a:ext cx="1370888" cy="64633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E’→ E.</a:t>
            </a:r>
          </a:p>
          <a:p>
            <a:r>
              <a:rPr lang="en-US" altLang="zh-CN" sz="1800" dirty="0">
                <a:solidFill>
                  <a:srgbClr val="FF0000"/>
                </a:solidFill>
              </a:rPr>
              <a:t>E → E. op T 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3CC3380-160C-4614-8B3F-04647355E5A0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>
            <a:off x="9852209" y="1964810"/>
            <a:ext cx="444532" cy="8253"/>
          </a:xfrm>
          <a:prstGeom prst="straightConnector1">
            <a:avLst/>
          </a:prstGeom>
          <a:noFill/>
          <a:ln w="9525" cap="flat" cmpd="sng" algn="ctr">
            <a:solidFill>
              <a:schemeClr val="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D984A9F-5B38-4282-B8DE-A090559A5956}"/>
              </a:ext>
            </a:extLst>
          </p:cNvPr>
          <p:cNvSpPr txBox="1"/>
          <p:nvPr/>
        </p:nvSpPr>
        <p:spPr>
          <a:xfrm>
            <a:off x="9953196" y="1582718"/>
            <a:ext cx="293670" cy="338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67E908-C31D-44FE-8077-7233AD29625B}"/>
              </a:ext>
            </a:extLst>
          </p:cNvPr>
          <p:cNvSpPr txBox="1"/>
          <p:nvPr/>
        </p:nvSpPr>
        <p:spPr>
          <a:xfrm>
            <a:off x="5668910" y="635696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num(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9A2654B-64A7-4A74-B238-F9ED55277077}"/>
              </a:ext>
            </a:extLst>
          </p:cNvPr>
          <p:cNvCxnSpPr>
            <a:cxnSpLocks/>
            <a:stCxn id="29" idx="0"/>
            <a:endCxn id="41" idx="2"/>
          </p:cNvCxnSpPr>
          <p:nvPr/>
        </p:nvCxnSpPr>
        <p:spPr>
          <a:xfrm flipV="1">
            <a:off x="6157987" y="5834004"/>
            <a:ext cx="0" cy="5229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7B3B7BB-D0BE-43A2-8E55-928C56DC0096}"/>
              </a:ext>
            </a:extLst>
          </p:cNvPr>
          <p:cNvSpPr txBox="1"/>
          <p:nvPr/>
        </p:nvSpPr>
        <p:spPr>
          <a:xfrm>
            <a:off x="6652202" y="6347492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print</a:t>
            </a:r>
            <a:r>
              <a:rPr lang="en-US" altLang="zh-CN" b="1" dirty="0"/>
              <a:t>(‘</a:t>
            </a:r>
            <a:r>
              <a:rPr lang="en-US" altLang="zh-CN" b="1" dirty="0">
                <a:solidFill>
                  <a:srgbClr val="0000FF"/>
                </a:solidFill>
              </a:rPr>
              <a:t>2</a:t>
            </a:r>
            <a:r>
              <a:rPr lang="en-US" altLang="zh-CN" b="1" dirty="0"/>
              <a:t>’)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5DF6904-3011-41AF-9E62-D81E4576A08A}"/>
              </a:ext>
            </a:extLst>
          </p:cNvPr>
          <p:cNvSpPr txBox="1"/>
          <p:nvPr/>
        </p:nvSpPr>
        <p:spPr>
          <a:xfrm>
            <a:off x="5998328" y="479840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</a:t>
            </a:r>
            <a:endParaRPr lang="zh-CN" altLang="en-US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5FF698B-56F2-4B08-866C-B9212BDE2FDD}"/>
              </a:ext>
            </a:extLst>
          </p:cNvPr>
          <p:cNvSpPr txBox="1"/>
          <p:nvPr/>
        </p:nvSpPr>
        <p:spPr>
          <a:xfrm>
            <a:off x="5998328" y="546467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82E630D-6281-492D-B6EE-C6DFD095BB35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H="1" flipV="1">
            <a:off x="6157987" y="5834004"/>
            <a:ext cx="1070303" cy="513488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95D08C7-83AE-43C3-A984-43200A315C19}"/>
              </a:ext>
            </a:extLst>
          </p:cNvPr>
          <p:cNvSpPr txBox="1"/>
          <p:nvPr/>
        </p:nvSpPr>
        <p:spPr>
          <a:xfrm>
            <a:off x="8629836" y="327901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</a:t>
            </a:r>
            <a:endParaRPr lang="zh-CN" altLang="en-US" b="1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F99389C-2C39-400B-9CBC-8251CCD68595}"/>
              </a:ext>
            </a:extLst>
          </p:cNvPr>
          <p:cNvCxnSpPr>
            <a:cxnSpLocks/>
            <a:stCxn id="41" idx="0"/>
            <a:endCxn id="40" idx="2"/>
          </p:cNvCxnSpPr>
          <p:nvPr/>
        </p:nvCxnSpPr>
        <p:spPr>
          <a:xfrm flipV="1">
            <a:off x="6157987" y="5167737"/>
            <a:ext cx="0" cy="2969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46026D2-E5D6-4F9A-B4BC-0B9F20165849}"/>
              </a:ext>
            </a:extLst>
          </p:cNvPr>
          <p:cNvSpPr txBox="1"/>
          <p:nvPr/>
        </p:nvSpPr>
        <p:spPr>
          <a:xfrm>
            <a:off x="6653299" y="477925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+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1A9ECCA-0EBE-4582-952B-1F30E4147114}"/>
              </a:ext>
            </a:extLst>
          </p:cNvPr>
          <p:cNvSpPr txBox="1"/>
          <p:nvPr/>
        </p:nvSpPr>
        <p:spPr>
          <a:xfrm>
            <a:off x="7255140" y="477454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6DF159E-1DED-472E-AF84-D118B5DE1342}"/>
              </a:ext>
            </a:extLst>
          </p:cNvPr>
          <p:cNvSpPr txBox="1"/>
          <p:nvPr/>
        </p:nvSpPr>
        <p:spPr>
          <a:xfrm>
            <a:off x="6914914" y="546752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num(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70CF216-F6B2-42B8-8232-0924E13BC791}"/>
              </a:ext>
            </a:extLst>
          </p:cNvPr>
          <p:cNvSpPr txBox="1"/>
          <p:nvPr/>
        </p:nvSpPr>
        <p:spPr>
          <a:xfrm>
            <a:off x="7866909" y="545432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print</a:t>
            </a:r>
            <a:r>
              <a:rPr lang="en-US" altLang="zh-CN" b="1" dirty="0"/>
              <a:t>(‘</a:t>
            </a:r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en-US" altLang="zh-CN" b="1" dirty="0"/>
              <a:t>’)</a:t>
            </a:r>
            <a:endParaRPr lang="zh-CN" altLang="en-US" b="1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FDFD509-E812-4A71-9475-A8584DCFE02C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7403991" y="5143872"/>
            <a:ext cx="10808" cy="3236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47F94F8-5CDB-4CE8-AAA5-6E7D522F809E}"/>
              </a:ext>
            </a:extLst>
          </p:cNvPr>
          <p:cNvCxnSpPr>
            <a:cxnSpLocks/>
            <a:stCxn id="54" idx="0"/>
            <a:endCxn id="52" idx="2"/>
          </p:cNvCxnSpPr>
          <p:nvPr/>
        </p:nvCxnSpPr>
        <p:spPr>
          <a:xfrm flipH="1" flipV="1">
            <a:off x="7414799" y="5143872"/>
            <a:ext cx="1028198" cy="31045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DC9113F-5031-4EF6-80E2-0867DADD2871}"/>
              </a:ext>
            </a:extLst>
          </p:cNvPr>
          <p:cNvSpPr txBox="1"/>
          <p:nvPr/>
        </p:nvSpPr>
        <p:spPr>
          <a:xfrm>
            <a:off x="7640280" y="4740786"/>
            <a:ext cx="11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print</a:t>
            </a:r>
            <a:r>
              <a:rPr lang="en-US" altLang="zh-CN" b="1" dirty="0"/>
              <a:t>(‘</a:t>
            </a:r>
            <a:r>
              <a:rPr lang="en-US" altLang="zh-CN" b="1" dirty="0">
                <a:solidFill>
                  <a:srgbClr val="0000FF"/>
                </a:solidFill>
              </a:rPr>
              <a:t>+</a:t>
            </a:r>
            <a:r>
              <a:rPr lang="en-US" altLang="zh-CN" b="1" dirty="0"/>
              <a:t>’)</a:t>
            </a:r>
            <a:endParaRPr lang="zh-CN" altLang="en-US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6521FF1-5AA9-41FE-8A03-DABC3DD8C8FA}"/>
              </a:ext>
            </a:extLst>
          </p:cNvPr>
          <p:cNvSpPr txBox="1"/>
          <p:nvPr/>
        </p:nvSpPr>
        <p:spPr>
          <a:xfrm>
            <a:off x="7125473" y="39531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</a:t>
            </a:r>
            <a:endParaRPr lang="zh-CN" altLang="en-US" b="1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FAD8DE6-C0D2-4443-9FB0-6A3EA8286D37}"/>
              </a:ext>
            </a:extLst>
          </p:cNvPr>
          <p:cNvCxnSpPr>
            <a:cxnSpLocks/>
            <a:stCxn id="40" idx="0"/>
            <a:endCxn id="66" idx="2"/>
          </p:cNvCxnSpPr>
          <p:nvPr/>
        </p:nvCxnSpPr>
        <p:spPr>
          <a:xfrm flipV="1">
            <a:off x="6157987" y="4322485"/>
            <a:ext cx="1127145" cy="4759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E076E06-29D3-41AC-8B8E-08B68DCB1FBE}"/>
              </a:ext>
            </a:extLst>
          </p:cNvPr>
          <p:cNvCxnSpPr>
            <a:cxnSpLocks/>
            <a:stCxn id="51" idx="0"/>
            <a:endCxn id="66" idx="2"/>
          </p:cNvCxnSpPr>
          <p:nvPr/>
        </p:nvCxnSpPr>
        <p:spPr>
          <a:xfrm flipV="1">
            <a:off x="6827385" y="4322485"/>
            <a:ext cx="457747" cy="4567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32BE36B-1FDE-432F-81C0-A5B63CBFC19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flipH="1" flipV="1">
            <a:off x="7285132" y="4322485"/>
            <a:ext cx="129667" cy="4520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D609FBD5-9B4C-4CD9-A9F1-0C69119D0022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7285132" y="4322485"/>
            <a:ext cx="946464" cy="41830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C818A84D-DF0C-40FD-9B70-3DB2970EA0BA}"/>
              </a:ext>
            </a:extLst>
          </p:cNvPr>
          <p:cNvSpPr txBox="1"/>
          <p:nvPr/>
        </p:nvSpPr>
        <p:spPr>
          <a:xfrm>
            <a:off x="9071475" y="4715163"/>
            <a:ext cx="105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num(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60C29B1-E978-47F0-B4E1-E0BCA15EFEAA}"/>
              </a:ext>
            </a:extLst>
          </p:cNvPr>
          <p:cNvSpPr txBox="1"/>
          <p:nvPr/>
        </p:nvSpPr>
        <p:spPr>
          <a:xfrm>
            <a:off x="10001447" y="4712437"/>
            <a:ext cx="1789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print</a:t>
            </a:r>
            <a:r>
              <a:rPr lang="en-US" altLang="zh-CN" b="1" dirty="0"/>
              <a:t>(‘</a:t>
            </a:r>
            <a:r>
              <a:rPr lang="en-US" altLang="zh-CN" b="1" dirty="0">
                <a:solidFill>
                  <a:srgbClr val="0000FF"/>
                </a:solidFill>
              </a:rPr>
              <a:t>5</a:t>
            </a:r>
            <a:r>
              <a:rPr lang="en-US" altLang="zh-CN" b="1" dirty="0"/>
              <a:t>’)</a:t>
            </a:r>
            <a:endParaRPr lang="zh-CN" altLang="en-US" b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E18F1C0-A020-4800-86E7-B89BD3A3B83A}"/>
              </a:ext>
            </a:extLst>
          </p:cNvPr>
          <p:cNvSpPr txBox="1"/>
          <p:nvPr/>
        </p:nvSpPr>
        <p:spPr>
          <a:xfrm>
            <a:off x="8328648" y="3962978"/>
            <a:ext cx="2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58054D8-3598-46D2-89E3-D587A53DE00F}"/>
              </a:ext>
            </a:extLst>
          </p:cNvPr>
          <p:cNvSpPr txBox="1"/>
          <p:nvPr/>
        </p:nvSpPr>
        <p:spPr>
          <a:xfrm>
            <a:off x="9137481" y="394408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</a:t>
            </a:r>
            <a:endParaRPr lang="zh-CN" altLang="en-US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B245380-2C59-4427-BCC8-7E3574925C96}"/>
              </a:ext>
            </a:extLst>
          </p:cNvPr>
          <p:cNvCxnSpPr>
            <a:cxnSpLocks/>
            <a:stCxn id="79" idx="0"/>
            <a:endCxn id="82" idx="2"/>
          </p:cNvCxnSpPr>
          <p:nvPr/>
        </p:nvCxnSpPr>
        <p:spPr>
          <a:xfrm flipH="1" flipV="1">
            <a:off x="9297140" y="4313421"/>
            <a:ext cx="301862" cy="4017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BE961B9-C9D0-4CCD-A58E-3D298581F567}"/>
              </a:ext>
            </a:extLst>
          </p:cNvPr>
          <p:cNvCxnSpPr>
            <a:cxnSpLocks/>
            <a:stCxn id="80" idx="0"/>
            <a:endCxn id="82" idx="2"/>
          </p:cNvCxnSpPr>
          <p:nvPr/>
        </p:nvCxnSpPr>
        <p:spPr>
          <a:xfrm flipH="1" flipV="1">
            <a:off x="9297140" y="4313421"/>
            <a:ext cx="1598815" cy="39901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6CA42793-8630-49AF-A66B-2ACBE5A85385}"/>
              </a:ext>
            </a:extLst>
          </p:cNvPr>
          <p:cNvSpPr txBox="1"/>
          <p:nvPr/>
        </p:nvSpPr>
        <p:spPr>
          <a:xfrm>
            <a:off x="10206703" y="3914281"/>
            <a:ext cx="14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print</a:t>
            </a:r>
            <a:r>
              <a:rPr lang="en-US" altLang="zh-CN" b="1" dirty="0"/>
              <a:t>(‘</a:t>
            </a:r>
            <a:r>
              <a:rPr lang="en-US" altLang="zh-CN" b="1" dirty="0">
                <a:solidFill>
                  <a:srgbClr val="0000FF"/>
                </a:solidFill>
              </a:rPr>
              <a:t>-</a:t>
            </a:r>
            <a:r>
              <a:rPr lang="en-US" altLang="zh-CN" b="1" dirty="0"/>
              <a:t>’)</a:t>
            </a:r>
            <a:endParaRPr lang="zh-CN" altLang="en-US" b="1"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B085D361-EED9-457A-A81E-D1F471B14A89}"/>
              </a:ext>
            </a:extLst>
          </p:cNvPr>
          <p:cNvCxnSpPr>
            <a:cxnSpLocks/>
            <a:stCxn id="66" idx="0"/>
            <a:endCxn id="47" idx="2"/>
          </p:cNvCxnSpPr>
          <p:nvPr/>
        </p:nvCxnSpPr>
        <p:spPr>
          <a:xfrm flipV="1">
            <a:off x="7285132" y="3648345"/>
            <a:ext cx="1504363" cy="3048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7A066466-8E2F-45E4-AB05-4C529B1719B0}"/>
              </a:ext>
            </a:extLst>
          </p:cNvPr>
          <p:cNvCxnSpPr>
            <a:cxnSpLocks/>
            <a:stCxn id="81" idx="0"/>
            <a:endCxn id="47" idx="2"/>
          </p:cNvCxnSpPr>
          <p:nvPr/>
        </p:nvCxnSpPr>
        <p:spPr>
          <a:xfrm flipV="1">
            <a:off x="8467468" y="3648345"/>
            <a:ext cx="322027" cy="3146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B5F23AF-501F-478B-A0F2-74FAE9FDEF79}"/>
              </a:ext>
            </a:extLst>
          </p:cNvPr>
          <p:cNvCxnSpPr>
            <a:cxnSpLocks/>
            <a:stCxn id="82" idx="0"/>
            <a:endCxn id="47" idx="2"/>
          </p:cNvCxnSpPr>
          <p:nvPr/>
        </p:nvCxnSpPr>
        <p:spPr>
          <a:xfrm flipH="1" flipV="1">
            <a:off x="8789495" y="3648345"/>
            <a:ext cx="507645" cy="2957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DD3BBA21-037F-406A-9AA4-8CCD1BC6A298}"/>
              </a:ext>
            </a:extLst>
          </p:cNvPr>
          <p:cNvCxnSpPr>
            <a:cxnSpLocks/>
            <a:stCxn id="89" idx="0"/>
            <a:endCxn id="47" idx="2"/>
          </p:cNvCxnSpPr>
          <p:nvPr/>
        </p:nvCxnSpPr>
        <p:spPr>
          <a:xfrm flipH="1" flipV="1">
            <a:off x="8789495" y="3648345"/>
            <a:ext cx="2154587" cy="265936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6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/>
      <p:bldP spid="29" grpId="0"/>
      <p:bldP spid="39" grpId="0"/>
      <p:bldP spid="40" grpId="0"/>
      <p:bldP spid="41" grpId="0"/>
      <p:bldP spid="47" grpId="0"/>
      <p:bldP spid="51" grpId="0"/>
      <p:bldP spid="52" grpId="0"/>
      <p:bldP spid="53" grpId="0"/>
      <p:bldP spid="54" grpId="0"/>
      <p:bldP spid="65" grpId="0"/>
      <p:bldP spid="66" grpId="0"/>
      <p:bldP spid="79" grpId="0"/>
      <p:bldP spid="80" grpId="0"/>
      <p:bldP spid="81" grpId="0"/>
      <p:bldP spid="82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</a:t>
            </a:r>
            <a:r>
              <a:rPr lang="zh-CN" altLang="en-US" dirty="0"/>
              <a:t>　基于属性文法的语义计算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7.1.1</a:t>
            </a:r>
            <a:r>
              <a:rPr lang="zh-CN" altLang="en-US" sz="2800" b="1" u="sng" dirty="0">
                <a:solidFill>
                  <a:srgbClr val="C00000"/>
                </a:solidFill>
              </a:rPr>
              <a:t>　属性文法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7.1.2</a:t>
            </a:r>
            <a:r>
              <a:rPr lang="zh-CN" altLang="en-US" sz="2800" b="1" dirty="0"/>
              <a:t>　语义计算</a:t>
            </a:r>
            <a:r>
              <a:rPr lang="zh-CN" altLang="en-US" sz="2800" dirty="0"/>
              <a:t>顺序</a:t>
            </a:r>
            <a:endParaRPr lang="zh-CN" altLang="en-US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7.1.3</a:t>
            </a:r>
            <a:r>
              <a:rPr lang="zh-CN" altLang="en-US" sz="2800" b="1" dirty="0"/>
              <a:t>　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属性文法和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属性文法的语义计算</a:t>
            </a:r>
            <a:endParaRPr lang="en-US" altLang="zh-CN" sz="28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7.1.5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属性文法的语义计算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32811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4BBDA-67E0-45CA-8B12-AEA6AFD0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070558-1AD3-447F-9BA7-BC395568FDF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zh-CN" altLang="en-US" dirty="0"/>
              <a:t>消除前例文法的左递归，改成</a:t>
            </a:r>
            <a:r>
              <a:rPr lang="en-US" altLang="zh-CN" dirty="0"/>
              <a:t>LL(1)</a:t>
            </a:r>
            <a:r>
              <a:rPr lang="zh-CN" altLang="en-US" dirty="0"/>
              <a:t>方法，中缀表达式翻译成后缀表达式的翻译模式：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E→TR          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num }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R → op T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print(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op.Lexeme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}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  | ε     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+,- }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# }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T→num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print(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num.val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)}    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 num }	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dirty="0"/>
              <a:t>输入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FF0000"/>
                </a:solidFill>
              </a:rPr>
              <a:t>2+3-5#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:2 3 + 5 –</a:t>
            </a:r>
          </a:p>
          <a:p>
            <a:r>
              <a:rPr lang="en-US" altLang="zh-CN" dirty="0"/>
              <a:t>LL(1)</a:t>
            </a:r>
            <a:r>
              <a:rPr lang="zh-CN" altLang="en-US" dirty="0"/>
              <a:t>分析法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自顶向下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9482FCE-2EF9-412A-9873-CB71F41FF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582" y="4653412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A83723-8581-4AD5-A133-A13C0DD5E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334" y="32936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E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6D9470E-E50E-49E5-AC93-4E2382C80E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1084" y="3763942"/>
            <a:ext cx="777479" cy="2155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D79E32B1-F21C-4143-96F3-63A2FE69C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734" y="39222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83413C6F-821E-467E-8DF6-017291328D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066" y="3763942"/>
            <a:ext cx="778669" cy="21550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DC6C0CA8-9D89-49B1-9AFF-D674E0A08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984" y="39222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</a:t>
            </a: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83CFA049-7657-4591-BE71-ABE43F4BF6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9552" y="4265194"/>
            <a:ext cx="592932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A93976EB-A451-4F34-9336-220E59EBE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904" y="46652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num(</a:t>
            </a: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2</a:t>
            </a: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15" name="Line 17">
            <a:extLst>
              <a:ext uri="{FF2B5EF4-FFF2-40B4-BE49-F238E27FC236}">
                <a16:creationId xmlns:a16="http://schemas.microsoft.com/office/drawing/2014/main" id="{CFAC9DE0-D6A0-47EF-A20E-1CDE6B820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6784" y="4265194"/>
            <a:ext cx="457200" cy="400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0565B3A-BCE0-407A-8021-2234A7824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084" y="46080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print(‘2’)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}</a:t>
            </a:r>
          </a:p>
        </p:txBody>
      </p:sp>
      <p:sp>
        <p:nvSpPr>
          <p:cNvPr id="17" name="Line 19">
            <a:extLst>
              <a:ext uri="{FF2B5EF4-FFF2-40B4-BE49-F238E27FC236}">
                <a16:creationId xmlns:a16="http://schemas.microsoft.com/office/drawing/2014/main" id="{4E44BC71-9433-4745-99FE-7256C4AAB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4084" y="4265194"/>
            <a:ext cx="5715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5BFD855E-D014-42A9-9ED5-4E8D22833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9884" y="4265194"/>
            <a:ext cx="0" cy="405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36565F4A-4B94-4564-B4EB-68FD354BB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984" y="46080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AE129C57-E362-44AC-A00A-6BE91FFF4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184" y="4265194"/>
            <a:ext cx="16002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28E1B976-BB0A-4EDD-81FC-FBC157EB7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634" y="46080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</a:t>
            </a:r>
          </a:p>
        </p:txBody>
      </p:sp>
      <p:sp>
        <p:nvSpPr>
          <p:cNvPr id="22" name="Line 25">
            <a:extLst>
              <a:ext uri="{FF2B5EF4-FFF2-40B4-BE49-F238E27FC236}">
                <a16:creationId xmlns:a16="http://schemas.microsoft.com/office/drawing/2014/main" id="{19257C04-E58B-4300-9213-9AEB0009D8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1184" y="4950994"/>
            <a:ext cx="1028700" cy="405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B1C0EB7B-DA55-4D0C-AA69-C90144C04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032" y="52938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latin typeface="Arial" panose="020B0604020202020204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um(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24" name="Line 27">
            <a:extLst>
              <a:ext uri="{FF2B5EF4-FFF2-40B4-BE49-F238E27FC236}">
                <a16:creationId xmlns:a16="http://schemas.microsoft.com/office/drawing/2014/main" id="{28711264-0491-46BD-A841-203808EA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4184" y="5008144"/>
            <a:ext cx="114300" cy="3429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5F3E018F-7388-4F17-8F0C-DC4E128B5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882" y="5236744"/>
            <a:ext cx="8973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{print(‘3’)}</a:t>
            </a:r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9D424997-9976-4357-AD65-0E44C2FEF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234" y="460809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{print(‘+’)}</a:t>
            </a:r>
          </a:p>
        </p:txBody>
      </p:sp>
      <p:sp>
        <p:nvSpPr>
          <p:cNvPr id="27" name="Line 32">
            <a:extLst>
              <a:ext uri="{FF2B5EF4-FFF2-40B4-BE49-F238E27FC236}">
                <a16:creationId xmlns:a16="http://schemas.microsoft.com/office/drawing/2014/main" id="{6C370C0B-26CC-440D-A54C-282C121F8C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9884" y="4265194"/>
            <a:ext cx="742950" cy="457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Rectangle 34">
            <a:extLst>
              <a:ext uri="{FF2B5EF4-FFF2-40B4-BE49-F238E27FC236}">
                <a16:creationId xmlns:a16="http://schemas.microsoft.com/office/drawing/2014/main" id="{69AD5ABE-747A-4A04-B34A-56E55EA55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834" y="5348038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-</a:t>
            </a:r>
          </a:p>
        </p:txBody>
      </p:sp>
      <p:sp>
        <p:nvSpPr>
          <p:cNvPr id="29" name="Line 35">
            <a:extLst>
              <a:ext uri="{FF2B5EF4-FFF2-40B4-BE49-F238E27FC236}">
                <a16:creationId xmlns:a16="http://schemas.microsoft.com/office/drawing/2014/main" id="{D5F3C204-0673-415E-A5DB-759616596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95086" y="5008144"/>
            <a:ext cx="562148" cy="39704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Line 36">
            <a:extLst>
              <a:ext uri="{FF2B5EF4-FFF2-40B4-BE49-F238E27FC236}">
                <a16:creationId xmlns:a16="http://schemas.microsoft.com/office/drawing/2014/main" id="{7B4ED3E6-4800-4AA2-9697-893F298A38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71534" y="5008144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96978B68-49BA-41D7-8D20-350E78381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8634" y="53510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</a:t>
            </a:r>
          </a:p>
        </p:txBody>
      </p:sp>
      <p:sp>
        <p:nvSpPr>
          <p:cNvPr id="32" name="Line 42">
            <a:extLst>
              <a:ext uri="{FF2B5EF4-FFF2-40B4-BE49-F238E27FC236}">
                <a16:creationId xmlns:a16="http://schemas.microsoft.com/office/drawing/2014/main" id="{135BFE26-B3DA-4C6D-9242-53EE6CEB0D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8584" y="5693944"/>
            <a:ext cx="6858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Rectangle 43">
            <a:extLst>
              <a:ext uri="{FF2B5EF4-FFF2-40B4-BE49-F238E27FC236}">
                <a16:creationId xmlns:a16="http://schemas.microsoft.com/office/drawing/2014/main" id="{58DBF28A-AF4E-4A99-9A36-BC1C11AC4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184" y="6036844"/>
            <a:ext cx="125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latin typeface="Arial" panose="020B0604020202020204"/>
              </a:rPr>
              <a:t>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um(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34" name="Line 44">
            <a:extLst>
              <a:ext uri="{FF2B5EF4-FFF2-40B4-BE49-F238E27FC236}">
                <a16:creationId xmlns:a16="http://schemas.microsoft.com/office/drawing/2014/main" id="{5F6A4762-C08B-40A1-83AE-1E8D7426E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8684" y="5751094"/>
            <a:ext cx="114300" cy="3429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Rectangle 45">
            <a:extLst>
              <a:ext uri="{FF2B5EF4-FFF2-40B4-BE49-F238E27FC236}">
                <a16:creationId xmlns:a16="http://schemas.microsoft.com/office/drawing/2014/main" id="{072238F0-8BA1-490C-AF85-263494FF6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234" y="60368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{print(‘5’)}</a:t>
            </a:r>
          </a:p>
        </p:txBody>
      </p:sp>
      <p:sp>
        <p:nvSpPr>
          <p:cNvPr id="36" name="Line 46">
            <a:extLst>
              <a:ext uri="{FF2B5EF4-FFF2-40B4-BE49-F238E27FC236}">
                <a16:creationId xmlns:a16="http://schemas.microsoft.com/office/drawing/2014/main" id="{09439C8A-8476-4705-B6C5-C74C290F46C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2984" y="5008144"/>
            <a:ext cx="1371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Rectangle 47">
            <a:extLst>
              <a:ext uri="{FF2B5EF4-FFF2-40B4-BE49-F238E27FC236}">
                <a16:creationId xmlns:a16="http://schemas.microsoft.com/office/drawing/2014/main" id="{C63564D6-D504-45D6-AD9E-3A901C90E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3134" y="53510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R</a:t>
            </a: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C4102E56-CFE1-4D58-A1E8-5F79EE992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734" y="53510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{print(‘-’)}</a:t>
            </a:r>
          </a:p>
        </p:txBody>
      </p:sp>
      <p:sp>
        <p:nvSpPr>
          <p:cNvPr id="39" name="Line 49">
            <a:extLst>
              <a:ext uri="{FF2B5EF4-FFF2-40B4-BE49-F238E27FC236}">
                <a16:creationId xmlns:a16="http://schemas.microsoft.com/office/drawing/2014/main" id="{864994ED-0F7D-4344-AB65-3403C7B89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8684" y="5008144"/>
            <a:ext cx="571500" cy="400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Line 50">
            <a:extLst>
              <a:ext uri="{FF2B5EF4-FFF2-40B4-BE49-F238E27FC236}">
                <a16:creationId xmlns:a16="http://schemas.microsoft.com/office/drawing/2014/main" id="{F5FFCEEB-7CE0-4A32-B749-0C496344D78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686034" y="5693944"/>
            <a:ext cx="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Rectangle 51">
            <a:extLst>
              <a:ext uri="{FF2B5EF4-FFF2-40B4-BE49-F238E27FC236}">
                <a16:creationId xmlns:a16="http://schemas.microsoft.com/office/drawing/2014/main" id="{951D834B-5768-47F9-8341-F0661D139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3134" y="6036844"/>
            <a:ext cx="68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</a:t>
            </a:r>
            <a:endParaRPr kumimoji="1" lang="en-US" altLang="zh-CN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2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nimBg="1"/>
      <p:bldP spid="10" grpId="0" autoUpdateAnimBg="0"/>
      <p:bldP spid="11" grpId="0" animBg="1"/>
      <p:bldP spid="12" grpId="0" autoUpdateAnimBg="0"/>
      <p:bldP spid="13" grpId="0" animBg="1"/>
      <p:bldP spid="14" grpId="0" autoUpdateAnimBg="0"/>
      <p:bldP spid="15" grpId="0" animBg="1"/>
      <p:bldP spid="16" grpId="0" autoUpdateAnimBg="0"/>
      <p:bldP spid="17" grpId="0" animBg="1"/>
      <p:bldP spid="18" grpId="0" animBg="1"/>
      <p:bldP spid="19" grpId="0" autoUpdateAnimBg="0"/>
      <p:bldP spid="20" grpId="0" animBg="1"/>
      <p:bldP spid="21" grpId="0" autoUpdateAnimBg="0"/>
      <p:bldP spid="22" grpId="0" animBg="1"/>
      <p:bldP spid="23" grpId="0" autoUpdateAnimBg="0"/>
      <p:bldP spid="24" grpId="0" animBg="1"/>
      <p:bldP spid="25" grpId="0" autoUpdateAnimBg="0"/>
      <p:bldP spid="26" grpId="0" autoUpdateAnimBg="0"/>
      <p:bldP spid="27" grpId="0" animBg="1"/>
      <p:bldP spid="28" grpId="0" autoUpdateAnimBg="0"/>
      <p:bldP spid="29" grpId="0" animBg="1"/>
      <p:bldP spid="30" grpId="0" animBg="1"/>
      <p:bldP spid="31" grpId="0" autoUpdateAnimBg="0"/>
      <p:bldP spid="32" grpId="0" animBg="1"/>
      <p:bldP spid="33" grpId="0" autoUpdateAnimBg="0"/>
      <p:bldP spid="34" grpId="0" animBg="1"/>
      <p:bldP spid="35" grpId="0" autoUpdateAnimBg="0"/>
      <p:bldP spid="36" grpId="0" animBg="1"/>
      <p:bldP spid="37" grpId="0" autoUpdateAnimBg="0"/>
      <p:bldP spid="38" grpId="0" autoUpdateAnimBg="0"/>
      <p:bldP spid="39" grpId="0" animBg="1"/>
      <p:bldP spid="40" grpId="0" animBg="1"/>
      <p:bldP spid="41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216083F-13C8-19DA-190E-A5368D6EF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617641"/>
          </a:xfrm>
        </p:spPr>
        <p:txBody>
          <a:bodyPr/>
          <a:lstStyle/>
          <a:p>
            <a:r>
              <a:rPr lang="en-US" altLang="zh-CN" dirty="0"/>
              <a:t>LR vs</a:t>
            </a:r>
            <a:r>
              <a:rPr lang="zh-CN" altLang="en-US" dirty="0"/>
              <a:t>  </a:t>
            </a:r>
            <a:r>
              <a:rPr lang="en-US" altLang="zh-CN" dirty="0"/>
              <a:t>LL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476584E-20E4-B198-14C8-CED3FC21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0DB40B6-05ED-F00F-1BA2-08A7D39C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410" y="3203192"/>
            <a:ext cx="6323386" cy="2956669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456CDBA6-7273-93F6-69A9-28DB7286DDE2}"/>
              </a:ext>
            </a:extLst>
          </p:cNvPr>
          <p:cNvGrpSpPr/>
          <p:nvPr/>
        </p:nvGrpSpPr>
        <p:grpSpPr>
          <a:xfrm>
            <a:off x="105839" y="1833696"/>
            <a:ext cx="6121552" cy="3447288"/>
            <a:chOff x="33920" y="2296033"/>
            <a:chExt cx="6121552" cy="3447288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CC91AA7-5E30-C5AD-4CF7-BD017C887D1F}"/>
                </a:ext>
              </a:extLst>
            </p:cNvPr>
            <p:cNvSpPr txBox="1"/>
            <p:nvPr/>
          </p:nvSpPr>
          <p:spPr>
            <a:xfrm>
              <a:off x="33920" y="537398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num(</a:t>
              </a:r>
              <a:r>
                <a:rPr lang="en-US" altLang="zh-CN" dirty="0">
                  <a:solidFill>
                    <a:srgbClr val="FF0000"/>
                  </a:solidFill>
                </a:rPr>
                <a:t>2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1B4DD19-A5B5-5A58-A669-20B9D32F1208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522997" y="4851024"/>
              <a:ext cx="0" cy="5229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2BE7558-2B48-B8E9-951E-BFA7CBC17397}"/>
                </a:ext>
              </a:extLst>
            </p:cNvPr>
            <p:cNvSpPr txBox="1"/>
            <p:nvPr/>
          </p:nvSpPr>
          <p:spPr>
            <a:xfrm>
              <a:off x="1017212" y="5364512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print</a:t>
              </a:r>
              <a:r>
                <a:rPr lang="en-US" altLang="zh-CN" dirty="0"/>
                <a:t>(‘</a:t>
              </a:r>
              <a:r>
                <a:rPr lang="en-US" altLang="zh-CN" dirty="0">
                  <a:solidFill>
                    <a:srgbClr val="0000FF"/>
                  </a:solidFill>
                </a:rPr>
                <a:t>2</a:t>
              </a:r>
              <a:r>
                <a:rPr lang="en-US" altLang="zh-CN" dirty="0"/>
                <a:t>’)</a:t>
              </a:r>
              <a:endParaRPr lang="zh-CN" altLang="en-US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4D1EDEA-8776-FE08-5966-7E91CBD60DE1}"/>
                </a:ext>
              </a:extLst>
            </p:cNvPr>
            <p:cNvSpPr txBox="1"/>
            <p:nvPr/>
          </p:nvSpPr>
          <p:spPr>
            <a:xfrm>
              <a:off x="363338" y="381542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4D7E4AD-C7E4-C7E7-9D4A-FCF8EAD7A4CA}"/>
                </a:ext>
              </a:extLst>
            </p:cNvPr>
            <p:cNvSpPr txBox="1"/>
            <p:nvPr/>
          </p:nvSpPr>
          <p:spPr>
            <a:xfrm>
              <a:off x="363338" y="448169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C6DCD79-083A-0F53-3FA6-538DEFB30BED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H="1" flipV="1">
              <a:off x="522997" y="4851024"/>
              <a:ext cx="1224543" cy="51348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C9CC9A7-5DDB-2656-5327-25DBD8298737}"/>
                </a:ext>
              </a:extLst>
            </p:cNvPr>
            <p:cNvSpPr txBox="1"/>
            <p:nvPr/>
          </p:nvSpPr>
          <p:spPr>
            <a:xfrm>
              <a:off x="2994846" y="229603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</a:t>
              </a:r>
              <a:endParaRPr lang="zh-CN" altLang="en-US" dirty="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A46A3EE-9E9F-109F-D25C-B45EC91F5F88}"/>
                </a:ext>
              </a:extLst>
            </p:cNvPr>
            <p:cNvCxnSpPr>
              <a:cxnSpLocks/>
              <a:stCxn id="41" idx="0"/>
              <a:endCxn id="40" idx="2"/>
            </p:cNvCxnSpPr>
            <p:nvPr/>
          </p:nvCxnSpPr>
          <p:spPr>
            <a:xfrm flipV="1">
              <a:off x="522997" y="4184757"/>
              <a:ext cx="0" cy="2969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3B50838-18A4-DD43-C233-D62313F11DA3}"/>
                </a:ext>
              </a:extLst>
            </p:cNvPr>
            <p:cNvSpPr txBox="1"/>
            <p:nvPr/>
          </p:nvSpPr>
          <p:spPr>
            <a:xfrm>
              <a:off x="1018309" y="3796272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+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8EDD1E9-AF2C-FDFE-5638-D753FF078D75}"/>
                </a:ext>
              </a:extLst>
            </p:cNvPr>
            <p:cNvSpPr txBox="1"/>
            <p:nvPr/>
          </p:nvSpPr>
          <p:spPr>
            <a:xfrm>
              <a:off x="1620150" y="379156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EAE3A50-DA79-9079-8D24-873E5F21DFB1}"/>
                </a:ext>
              </a:extLst>
            </p:cNvPr>
            <p:cNvSpPr txBox="1"/>
            <p:nvPr/>
          </p:nvSpPr>
          <p:spPr>
            <a:xfrm>
              <a:off x="1279924" y="4484544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num(</a:t>
              </a:r>
              <a:r>
                <a:rPr lang="en-US" altLang="zh-CN" dirty="0">
                  <a:solidFill>
                    <a:srgbClr val="FF0000"/>
                  </a:solidFill>
                </a:rPr>
                <a:t>3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4B070DF-1BA9-172C-B294-034E48F3A195}"/>
                </a:ext>
              </a:extLst>
            </p:cNvPr>
            <p:cNvSpPr txBox="1"/>
            <p:nvPr/>
          </p:nvSpPr>
          <p:spPr>
            <a:xfrm>
              <a:off x="2231919" y="4471346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print</a:t>
              </a:r>
              <a:r>
                <a:rPr lang="en-US" altLang="zh-CN" dirty="0"/>
                <a:t>(‘</a:t>
              </a:r>
              <a:r>
                <a:rPr lang="en-US" altLang="zh-CN" dirty="0">
                  <a:solidFill>
                    <a:srgbClr val="0000FF"/>
                  </a:solidFill>
                </a:rPr>
                <a:t>3</a:t>
              </a:r>
              <a:r>
                <a:rPr lang="en-US" altLang="zh-CN" dirty="0"/>
                <a:t>’)</a:t>
              </a:r>
              <a:endParaRPr lang="zh-CN" altLang="en-US" dirty="0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325F3831-52C9-D59F-23EB-C20684F9CC56}"/>
                </a:ext>
              </a:extLst>
            </p:cNvPr>
            <p:cNvCxnSpPr>
              <a:cxnSpLocks/>
              <a:stCxn id="47" idx="0"/>
              <a:endCxn id="46" idx="2"/>
            </p:cNvCxnSpPr>
            <p:nvPr/>
          </p:nvCxnSpPr>
          <p:spPr>
            <a:xfrm flipV="1">
              <a:off x="1769001" y="4160892"/>
              <a:ext cx="10808" cy="3236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3430C32-7A3E-8A12-F638-F1E4CB514656}"/>
                </a:ext>
              </a:extLst>
            </p:cNvPr>
            <p:cNvCxnSpPr>
              <a:cxnSpLocks/>
              <a:stCxn id="48" idx="0"/>
              <a:endCxn id="46" idx="2"/>
            </p:cNvCxnSpPr>
            <p:nvPr/>
          </p:nvCxnSpPr>
          <p:spPr>
            <a:xfrm flipH="1" flipV="1">
              <a:off x="1779809" y="4160892"/>
              <a:ext cx="1182438" cy="31045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42C9745-AA50-CEF9-0CD5-279F2F4E374F}"/>
                </a:ext>
              </a:extLst>
            </p:cNvPr>
            <p:cNvSpPr txBox="1"/>
            <p:nvPr/>
          </p:nvSpPr>
          <p:spPr>
            <a:xfrm>
              <a:off x="2005290" y="3757806"/>
              <a:ext cx="149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print</a:t>
              </a:r>
              <a:r>
                <a:rPr lang="en-US" altLang="zh-CN" dirty="0"/>
                <a:t>(‘</a:t>
              </a:r>
              <a:r>
                <a:rPr lang="en-US" altLang="zh-CN" dirty="0">
                  <a:solidFill>
                    <a:srgbClr val="0000FF"/>
                  </a:solidFill>
                </a:rPr>
                <a:t>+</a:t>
              </a:r>
              <a:r>
                <a:rPr lang="en-US" altLang="zh-CN" dirty="0"/>
                <a:t>’)</a:t>
              </a:r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C089531-3CF1-662D-1DD8-CCED6D7B5A3C}"/>
                </a:ext>
              </a:extLst>
            </p:cNvPr>
            <p:cNvSpPr txBox="1"/>
            <p:nvPr/>
          </p:nvSpPr>
          <p:spPr>
            <a:xfrm>
              <a:off x="1490483" y="297017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</a:t>
              </a:r>
              <a:endParaRPr lang="zh-CN" altLang="en-US" dirty="0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37FDABFB-2F8C-D5DC-4ABB-3B2EA4833055}"/>
                </a:ext>
              </a:extLst>
            </p:cNvPr>
            <p:cNvCxnSpPr>
              <a:cxnSpLocks/>
              <a:stCxn id="40" idx="0"/>
              <a:endCxn id="52" idx="2"/>
            </p:cNvCxnSpPr>
            <p:nvPr/>
          </p:nvCxnSpPr>
          <p:spPr>
            <a:xfrm flipV="1">
              <a:off x="522997" y="3339505"/>
              <a:ext cx="1127145" cy="4759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0E0DBE1-04C3-F4C2-E8DA-EFC8ED9FBFE6}"/>
                </a:ext>
              </a:extLst>
            </p:cNvPr>
            <p:cNvCxnSpPr>
              <a:cxnSpLocks/>
              <a:stCxn id="45" idx="0"/>
              <a:endCxn id="52" idx="2"/>
            </p:cNvCxnSpPr>
            <p:nvPr/>
          </p:nvCxnSpPr>
          <p:spPr>
            <a:xfrm flipV="1">
              <a:off x="1196403" y="3339505"/>
              <a:ext cx="453739" cy="45676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407789B3-AD83-6A7B-A369-122BBF282D5A}"/>
                </a:ext>
              </a:extLst>
            </p:cNvPr>
            <p:cNvCxnSpPr>
              <a:cxnSpLocks/>
              <a:stCxn id="46" idx="0"/>
              <a:endCxn id="52" idx="2"/>
            </p:cNvCxnSpPr>
            <p:nvPr/>
          </p:nvCxnSpPr>
          <p:spPr>
            <a:xfrm flipH="1" flipV="1">
              <a:off x="1650142" y="3339505"/>
              <a:ext cx="129667" cy="45205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6660098-2E2A-4661-D6C3-8C1C8870F93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1650142" y="3339505"/>
              <a:ext cx="1103911" cy="418301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F4CC851-28F1-B3DF-3F6F-6BABC1F21792}"/>
                </a:ext>
              </a:extLst>
            </p:cNvPr>
            <p:cNvSpPr txBox="1"/>
            <p:nvPr/>
          </p:nvSpPr>
          <p:spPr>
            <a:xfrm>
              <a:off x="3436485" y="3732183"/>
              <a:ext cx="1055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num(</a:t>
              </a:r>
              <a:r>
                <a:rPr lang="en-US" altLang="zh-CN" dirty="0">
                  <a:solidFill>
                    <a:srgbClr val="FF0000"/>
                  </a:solidFill>
                </a:rPr>
                <a:t>5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23DDAA0-4094-BA39-89FB-3E326B77DF30}"/>
                </a:ext>
              </a:extLst>
            </p:cNvPr>
            <p:cNvSpPr txBox="1"/>
            <p:nvPr/>
          </p:nvSpPr>
          <p:spPr>
            <a:xfrm>
              <a:off x="4366457" y="3729457"/>
              <a:ext cx="1789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print</a:t>
              </a:r>
              <a:r>
                <a:rPr lang="en-US" altLang="zh-CN" dirty="0"/>
                <a:t>(‘</a:t>
              </a:r>
              <a:r>
                <a:rPr lang="en-US" altLang="zh-CN" dirty="0">
                  <a:solidFill>
                    <a:srgbClr val="0000FF"/>
                  </a:solidFill>
                </a:rPr>
                <a:t>5</a:t>
              </a:r>
              <a:r>
                <a:rPr lang="en-US" altLang="zh-CN" dirty="0"/>
                <a:t>’)</a:t>
              </a:r>
              <a:endParaRPr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32E7815-E9DB-32D1-9EC4-140E7DB5BCD4}"/>
                </a:ext>
              </a:extLst>
            </p:cNvPr>
            <p:cNvSpPr txBox="1"/>
            <p:nvPr/>
          </p:nvSpPr>
          <p:spPr>
            <a:xfrm>
              <a:off x="2693658" y="297999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-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80A872D-0A16-5799-3F3E-EE107829430B}"/>
                </a:ext>
              </a:extLst>
            </p:cNvPr>
            <p:cNvSpPr txBox="1"/>
            <p:nvPr/>
          </p:nvSpPr>
          <p:spPr>
            <a:xfrm>
              <a:off x="3502491" y="296110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074249A5-A495-8697-95F4-94CB1CA79E7F}"/>
                </a:ext>
              </a:extLst>
            </p:cNvPr>
            <p:cNvCxnSpPr>
              <a:cxnSpLocks/>
              <a:stCxn id="57" idx="0"/>
              <a:endCxn id="60" idx="2"/>
            </p:cNvCxnSpPr>
            <p:nvPr/>
          </p:nvCxnSpPr>
          <p:spPr>
            <a:xfrm flipH="1" flipV="1">
              <a:off x="3662150" y="3330441"/>
              <a:ext cx="301862" cy="40174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C871AF7-77F4-B17A-80C2-1B035F13CDD6}"/>
                </a:ext>
              </a:extLst>
            </p:cNvPr>
            <p:cNvCxnSpPr>
              <a:cxnSpLocks/>
              <a:stCxn id="58" idx="0"/>
              <a:endCxn id="60" idx="2"/>
            </p:cNvCxnSpPr>
            <p:nvPr/>
          </p:nvCxnSpPr>
          <p:spPr>
            <a:xfrm flipH="1" flipV="1">
              <a:off x="3662150" y="3330441"/>
              <a:ext cx="1598815" cy="39901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E84B5AD-5369-BD32-2BE9-0C09AD9B4FC2}"/>
                </a:ext>
              </a:extLst>
            </p:cNvPr>
            <p:cNvSpPr txBox="1"/>
            <p:nvPr/>
          </p:nvSpPr>
          <p:spPr>
            <a:xfrm>
              <a:off x="4571713" y="2931301"/>
              <a:ext cx="1474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print</a:t>
              </a:r>
              <a:r>
                <a:rPr lang="en-US" altLang="zh-CN" dirty="0"/>
                <a:t>(‘</a:t>
              </a:r>
              <a:r>
                <a:rPr lang="en-US" altLang="zh-CN" dirty="0">
                  <a:solidFill>
                    <a:srgbClr val="0000FF"/>
                  </a:solidFill>
                </a:rPr>
                <a:t>-</a:t>
              </a:r>
              <a:r>
                <a:rPr lang="en-US" altLang="zh-CN" dirty="0"/>
                <a:t>’)</a:t>
              </a:r>
              <a:endParaRPr lang="zh-CN" altLang="en-US" dirty="0"/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10935C2-6A7D-350F-C8ED-0A93D2A090EF}"/>
                </a:ext>
              </a:extLst>
            </p:cNvPr>
            <p:cNvCxnSpPr>
              <a:cxnSpLocks/>
              <a:stCxn id="52" idx="0"/>
              <a:endCxn id="43" idx="2"/>
            </p:cNvCxnSpPr>
            <p:nvPr/>
          </p:nvCxnSpPr>
          <p:spPr>
            <a:xfrm flipV="1">
              <a:off x="1650142" y="2665365"/>
              <a:ext cx="1504363" cy="3048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6DC32A3B-92DF-A75D-C27B-4358E64806E2}"/>
                </a:ext>
              </a:extLst>
            </p:cNvPr>
            <p:cNvCxnSpPr>
              <a:cxnSpLocks/>
              <a:stCxn id="59" idx="0"/>
              <a:endCxn id="43" idx="2"/>
            </p:cNvCxnSpPr>
            <p:nvPr/>
          </p:nvCxnSpPr>
          <p:spPr>
            <a:xfrm flipV="1">
              <a:off x="2835684" y="2665365"/>
              <a:ext cx="318821" cy="31463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3ED6C63-39D4-9A8D-F3B6-ACC33F20EC77}"/>
                </a:ext>
              </a:extLst>
            </p:cNvPr>
            <p:cNvCxnSpPr>
              <a:cxnSpLocks/>
              <a:stCxn id="60" idx="0"/>
              <a:endCxn id="43" idx="2"/>
            </p:cNvCxnSpPr>
            <p:nvPr/>
          </p:nvCxnSpPr>
          <p:spPr>
            <a:xfrm flipH="1" flipV="1">
              <a:off x="3154505" y="2665365"/>
              <a:ext cx="507645" cy="2957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6DA31F9B-7E77-B68E-DA59-BF7BB8C84082}"/>
                </a:ext>
              </a:extLst>
            </p:cNvPr>
            <p:cNvCxnSpPr>
              <a:cxnSpLocks/>
              <a:stCxn id="63" idx="0"/>
              <a:endCxn id="43" idx="2"/>
            </p:cNvCxnSpPr>
            <p:nvPr/>
          </p:nvCxnSpPr>
          <p:spPr>
            <a:xfrm flipH="1" flipV="1">
              <a:off x="3154505" y="2665365"/>
              <a:ext cx="2154587" cy="26593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4D7E82B6-0D87-D6CB-D43A-02D69F9BEC31}"/>
              </a:ext>
            </a:extLst>
          </p:cNvPr>
          <p:cNvSpPr txBox="1"/>
          <p:nvPr/>
        </p:nvSpPr>
        <p:spPr>
          <a:xfrm>
            <a:off x="7189452" y="148314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深度优先遍历</a:t>
            </a:r>
          </a:p>
        </p:txBody>
      </p:sp>
    </p:spTree>
    <p:extLst>
      <p:ext uri="{BB962C8B-B14F-4D97-AF65-F5344CB8AC3E}">
        <p14:creationId xmlns:p14="http://schemas.microsoft.com/office/powerpoint/2010/main" val="2439832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2CF0A22-B31A-63E8-26EF-613D1E29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63660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翻译模式</a:t>
            </a:r>
            <a:r>
              <a:rPr lang="en-US" altLang="zh-CN" dirty="0"/>
              <a:t>LR</a:t>
            </a:r>
            <a:r>
              <a:rPr lang="zh-CN" altLang="en-US" dirty="0"/>
              <a:t>分析及语义计算的实现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6DEA61F-88E5-1DDD-E3A5-8D7E099C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graphicFrame>
        <p:nvGraphicFramePr>
          <p:cNvPr id="4" name="表格 14">
            <a:extLst>
              <a:ext uri="{FF2B5EF4-FFF2-40B4-BE49-F238E27FC236}">
                <a16:creationId xmlns:a16="http://schemas.microsoft.com/office/drawing/2014/main" id="{C68D0D35-4D92-2134-CBC0-9039BB900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5037"/>
              </p:ext>
            </p:extLst>
          </p:nvPr>
        </p:nvGraphicFramePr>
        <p:xfrm>
          <a:off x="542362" y="2677900"/>
          <a:ext cx="4128351" cy="290009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128351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2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S-</a:t>
                      </a: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翻译模式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873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 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(2) 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(3) E→T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(4) 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(5) T→F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(6) F→ (E)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(7) 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digit.lexval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03B13CA-691D-1298-CD61-00CA6470EBAD}"/>
              </a:ext>
            </a:extLst>
          </p:cNvPr>
          <p:cNvSpPr txBox="1"/>
          <p:nvPr/>
        </p:nvSpPr>
        <p:spPr>
          <a:xfrm>
            <a:off x="9574294" y="3011627"/>
            <a:ext cx="1008000" cy="7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C2109A-C5FF-F644-5D12-A9649F29B7F4}"/>
              </a:ext>
            </a:extLst>
          </p:cNvPr>
          <p:cNvSpPr txBox="1"/>
          <p:nvPr/>
        </p:nvSpPr>
        <p:spPr>
          <a:xfrm>
            <a:off x="9576729" y="3022300"/>
            <a:ext cx="100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9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E→ E+T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T→ T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•*F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04D2A3CD-C3AD-BED0-E8D2-5FC44474C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823" y="2686550"/>
            <a:ext cx="1008000" cy="7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FEF3FACD-F7E0-1AB8-3AAC-A2EFC3338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3197" y="2694670"/>
            <a:ext cx="1008000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E→ T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T→ T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*F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AC57AB04-5C6E-3D18-6B3E-6811248C3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542" y="1917745"/>
            <a:ext cx="1008000" cy="709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AC95D5B6-B462-1CB5-D843-E689FF1BF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916" y="1925865"/>
            <a:ext cx="1008000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E′→ E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E→ E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+T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65608F-E179-305C-85F7-9E7E3BE5011F}"/>
              </a:ext>
            </a:extLst>
          </p:cNvPr>
          <p:cNvSpPr txBox="1"/>
          <p:nvPr/>
        </p:nvSpPr>
        <p:spPr>
          <a:xfrm>
            <a:off x="8076537" y="1903878"/>
            <a:ext cx="1008000" cy="1152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B5C428-3AD2-35E2-1B90-686A4FC49A9B}"/>
              </a:ext>
            </a:extLst>
          </p:cNvPr>
          <p:cNvSpPr txBox="1"/>
          <p:nvPr/>
        </p:nvSpPr>
        <p:spPr>
          <a:xfrm>
            <a:off x="8083305" y="1927039"/>
            <a:ext cx="10080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T→ T*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•F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•(E)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•d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333706-C48B-A699-BC74-2F85C2C97847}"/>
              </a:ext>
            </a:extLst>
          </p:cNvPr>
          <p:cNvSpPr txBox="1"/>
          <p:nvPr/>
        </p:nvSpPr>
        <p:spPr>
          <a:xfrm>
            <a:off x="6544969" y="4113728"/>
            <a:ext cx="1008000" cy="1735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EFE4C12-CF80-62DF-42A7-117C8EE89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640" y="1945216"/>
            <a:ext cx="1008000" cy="17352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D45B1111-D17C-C468-B818-43F43FD8D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640" y="1939009"/>
            <a:ext cx="1008000" cy="173380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0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L→ 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E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E→ </a:t>
            </a:r>
            <a:r>
              <a:rPr kumimoji="1" lang="en-US" altLang="zh-CN" sz="1400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E+T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E→ </a:t>
            </a:r>
            <a:r>
              <a:rPr kumimoji="1" lang="en-US" altLang="zh-CN" sz="1400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T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T→ </a:t>
            </a:r>
            <a:r>
              <a:rPr kumimoji="1" lang="en-US" altLang="zh-CN" sz="1400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 T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*F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T→ </a:t>
            </a:r>
            <a:r>
              <a:rPr kumimoji="1" lang="en-US" altLang="zh-CN" sz="1400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 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F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F→ </a:t>
            </a:r>
            <a:r>
              <a:rPr kumimoji="1" lang="en-US" altLang="zh-CN" sz="1400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(E)</a:t>
            </a:r>
          </a:p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F→ </a:t>
            </a:r>
            <a:r>
              <a:rPr kumimoji="1" lang="en-US" altLang="zh-CN" sz="1400" kern="0" dirty="0">
                <a:solidFill>
                  <a:schemeClr val="tx1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260FAF-A8D8-595C-8190-38FCC883F0AE}"/>
              </a:ext>
            </a:extLst>
          </p:cNvPr>
          <p:cNvSpPr txBox="1"/>
          <p:nvPr/>
        </p:nvSpPr>
        <p:spPr>
          <a:xfrm>
            <a:off x="4764882" y="1891910"/>
            <a:ext cx="44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Times New Roman" pitchFamily="18" charset="0"/>
                <a:sym typeface="Symbol" pitchFamily="18" charset="2"/>
              </a:rPr>
              <a:t></a:t>
            </a:r>
            <a:endParaRPr lang="en-US" altLang="zh-CN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1C10D9-0B22-FF41-0A51-01F8953AE14F}"/>
              </a:ext>
            </a:extLst>
          </p:cNvPr>
          <p:cNvCxnSpPr>
            <a:cxnSpLocks/>
          </p:cNvCxnSpPr>
          <p:nvPr/>
        </p:nvCxnSpPr>
        <p:spPr>
          <a:xfrm>
            <a:off x="6127637" y="2100466"/>
            <a:ext cx="405902" cy="4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FD9F941-59CA-A716-04C9-7CDD67581941}"/>
              </a:ext>
            </a:extLst>
          </p:cNvPr>
          <p:cNvCxnSpPr/>
          <p:nvPr/>
        </p:nvCxnSpPr>
        <p:spPr>
          <a:xfrm>
            <a:off x="6122547" y="2881718"/>
            <a:ext cx="405902" cy="4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A9584BA-A0D1-EE97-66FD-069697BB05C4}"/>
              </a:ext>
            </a:extLst>
          </p:cNvPr>
          <p:cNvSpPr txBox="1"/>
          <p:nvPr/>
        </p:nvSpPr>
        <p:spPr>
          <a:xfrm>
            <a:off x="6185161" y="180979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E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06FC4B-2372-CCD0-A2B8-DC791C6BD905}"/>
              </a:ext>
            </a:extLst>
          </p:cNvPr>
          <p:cNvSpPr txBox="1"/>
          <p:nvPr/>
        </p:nvSpPr>
        <p:spPr>
          <a:xfrm>
            <a:off x="6175888" y="2583825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2CD484-1C19-ECD2-6257-41468F677BEE}"/>
              </a:ext>
            </a:extLst>
          </p:cNvPr>
          <p:cNvSpPr txBox="1"/>
          <p:nvPr/>
        </p:nvSpPr>
        <p:spPr>
          <a:xfrm>
            <a:off x="9354570" y="2833687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*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AB3C66-F87A-9116-D457-C7EF42B92EE6}"/>
              </a:ext>
            </a:extLst>
          </p:cNvPr>
          <p:cNvSpPr txBox="1"/>
          <p:nvPr/>
        </p:nvSpPr>
        <p:spPr>
          <a:xfrm>
            <a:off x="6544969" y="3499597"/>
            <a:ext cx="1008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02617B-BB3E-EE4B-E943-840381482406}"/>
              </a:ext>
            </a:extLst>
          </p:cNvPr>
          <p:cNvCxnSpPr/>
          <p:nvPr/>
        </p:nvCxnSpPr>
        <p:spPr>
          <a:xfrm>
            <a:off x="6115003" y="3592042"/>
            <a:ext cx="405902" cy="4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4FA7C4B-F356-5DD0-ACB7-85A13B72943B}"/>
              </a:ext>
            </a:extLst>
          </p:cNvPr>
          <p:cNvSpPr txBox="1"/>
          <p:nvPr/>
        </p:nvSpPr>
        <p:spPr>
          <a:xfrm>
            <a:off x="6179634" y="328076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8EB025-0FE1-4FFB-474C-82FA957F5D13}"/>
              </a:ext>
            </a:extLst>
          </p:cNvPr>
          <p:cNvSpPr txBox="1"/>
          <p:nvPr/>
        </p:nvSpPr>
        <p:spPr>
          <a:xfrm>
            <a:off x="6544969" y="3501257"/>
            <a:ext cx="100800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T→ F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E284DD-0C1A-C967-15DC-5F4ED24E64EB}"/>
              </a:ext>
            </a:extLst>
          </p:cNvPr>
          <p:cNvSpPr txBox="1"/>
          <p:nvPr/>
        </p:nvSpPr>
        <p:spPr>
          <a:xfrm>
            <a:off x="6544968" y="4116880"/>
            <a:ext cx="930063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4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F→ (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•E)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E→ 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E+T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E→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T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T→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T*F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T→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F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F→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 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(E)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latin typeface="+mn-ea"/>
                <a:cs typeface="Arial" panose="020B0604020202020204" pitchFamily="34" charset="0"/>
              </a:rPr>
              <a:t>F 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•d</a:t>
            </a:r>
            <a:endParaRPr lang="en-US" altLang="zh-CN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6B2F7EF-D3BB-EDA0-3B3D-A31DAE01AF09}"/>
              </a:ext>
            </a:extLst>
          </p:cNvPr>
          <p:cNvSpPr txBox="1"/>
          <p:nvPr/>
        </p:nvSpPr>
        <p:spPr>
          <a:xfrm>
            <a:off x="5922292" y="3719916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(</a:t>
            </a:r>
            <a:endParaRPr lang="zh-CN" altLang="en-US" sz="1600" dirty="0"/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07CB8A9F-07A5-F793-DA6F-BF5F0E5275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08660" y="3784119"/>
            <a:ext cx="814655" cy="632695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89538E9-9F01-5A96-A4AD-0330F04290F9}"/>
              </a:ext>
            </a:extLst>
          </p:cNvPr>
          <p:cNvCxnSpPr>
            <a:cxnSpLocks/>
          </p:cNvCxnSpPr>
          <p:nvPr/>
        </p:nvCxnSpPr>
        <p:spPr>
          <a:xfrm>
            <a:off x="5618640" y="3676599"/>
            <a:ext cx="0" cy="100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4A73FD1-C6E6-5681-E20B-DD38A0F0226B}"/>
              </a:ext>
            </a:extLst>
          </p:cNvPr>
          <p:cNvSpPr txBox="1"/>
          <p:nvPr/>
        </p:nvSpPr>
        <p:spPr>
          <a:xfrm>
            <a:off x="5591544" y="368801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4EEF86-D7B3-AD0A-3A85-FBA2DDCE0418}"/>
              </a:ext>
            </a:extLst>
          </p:cNvPr>
          <p:cNvSpPr txBox="1"/>
          <p:nvPr/>
        </p:nvSpPr>
        <p:spPr>
          <a:xfrm>
            <a:off x="5131067" y="4683328"/>
            <a:ext cx="1008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DE7C94-BB29-F8D6-4B52-F18A4A13F4E2}"/>
              </a:ext>
            </a:extLst>
          </p:cNvPr>
          <p:cNvSpPr txBox="1"/>
          <p:nvPr/>
        </p:nvSpPr>
        <p:spPr>
          <a:xfrm>
            <a:off x="5150495" y="4703207"/>
            <a:ext cx="65434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 err="1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F→d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0AF87A6-AD3A-6FE8-4710-11088AF7D58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538916" y="2279808"/>
            <a:ext cx="550715" cy="9425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77D5FCA-092D-52D4-3B7F-E270DB83FFDD}"/>
              </a:ext>
            </a:extLst>
          </p:cNvPr>
          <p:cNvSpPr txBox="1"/>
          <p:nvPr/>
        </p:nvSpPr>
        <p:spPr>
          <a:xfrm>
            <a:off x="8076406" y="3186407"/>
            <a:ext cx="1008000" cy="1368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F1BA6A-F4B2-709D-BDAB-A3E6E5A83C8B}"/>
              </a:ext>
            </a:extLst>
          </p:cNvPr>
          <p:cNvSpPr txBox="1"/>
          <p:nvPr/>
        </p:nvSpPr>
        <p:spPr>
          <a:xfrm>
            <a:off x="7491855" y="2024992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+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69B3E4E-A923-C1C5-EA1E-A69ADB1BE0CD}"/>
              </a:ext>
            </a:extLst>
          </p:cNvPr>
          <p:cNvSpPr txBox="1"/>
          <p:nvPr/>
        </p:nvSpPr>
        <p:spPr>
          <a:xfrm>
            <a:off x="8079828" y="3210928"/>
            <a:ext cx="9300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6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E→ E+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•T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•T*F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•F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•(E</a:t>
            </a:r>
            <a:r>
              <a:rPr kumimoji="1" lang="zh-CN" altLang="en-US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）</a:t>
            </a:r>
            <a:endParaRPr kumimoji="1" lang="en-US" altLang="zh-CN" sz="1400" kern="0" dirty="0">
              <a:latin typeface="+mn-ea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F</a:t>
            </a:r>
            <a:r>
              <a:rPr lang="en-US" altLang="zh-CN" sz="1400" dirty="0">
                <a:latin typeface="+mn-ea"/>
                <a:cs typeface="Arial" panose="020B0604020202020204" pitchFamily="34" charset="0"/>
              </a:rPr>
              <a:t>→</a:t>
            </a:r>
            <a:r>
              <a:rPr kumimoji="1" lang="en-US" altLang="zh-CN" sz="1400" kern="0" dirty="0"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•d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1611FEB-1ECE-1F16-740B-B667CB0AADA2}"/>
              </a:ext>
            </a:extLst>
          </p:cNvPr>
          <p:cNvCxnSpPr>
            <a:cxnSpLocks/>
          </p:cNvCxnSpPr>
          <p:nvPr/>
        </p:nvCxnSpPr>
        <p:spPr>
          <a:xfrm>
            <a:off x="7557759" y="2730091"/>
            <a:ext cx="520244" cy="15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70EC771-5731-0A17-8B61-7619D7B87B7F}"/>
              </a:ext>
            </a:extLst>
          </p:cNvPr>
          <p:cNvSpPr txBox="1"/>
          <p:nvPr/>
        </p:nvSpPr>
        <p:spPr>
          <a:xfrm>
            <a:off x="7527843" y="2724547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*</a:t>
            </a:r>
            <a:endParaRPr lang="zh-CN" altLang="en-US" sz="1600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31CE586-7FA1-CD47-7E55-057E75D7716F}"/>
              </a:ext>
            </a:extLst>
          </p:cNvPr>
          <p:cNvCxnSpPr/>
          <p:nvPr/>
        </p:nvCxnSpPr>
        <p:spPr>
          <a:xfrm>
            <a:off x="7559501" y="4915366"/>
            <a:ext cx="2016000" cy="4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ADDDB8A-B4DF-DF31-C4D8-73B28EA0DD71}"/>
              </a:ext>
            </a:extLst>
          </p:cNvPr>
          <p:cNvSpPr txBox="1"/>
          <p:nvPr/>
        </p:nvSpPr>
        <p:spPr>
          <a:xfrm>
            <a:off x="9579528" y="4320594"/>
            <a:ext cx="1008000" cy="709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76F30A3-DCF4-0078-4A35-8BCC0675B623}"/>
              </a:ext>
            </a:extLst>
          </p:cNvPr>
          <p:cNvSpPr txBox="1"/>
          <p:nvPr/>
        </p:nvSpPr>
        <p:spPr>
          <a:xfrm>
            <a:off x="7534970" y="461708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E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8124BCF-2337-0B0D-3F32-CCF78A06EA29}"/>
              </a:ext>
            </a:extLst>
          </p:cNvPr>
          <p:cNvSpPr txBox="1"/>
          <p:nvPr/>
        </p:nvSpPr>
        <p:spPr>
          <a:xfrm>
            <a:off x="9599695" y="4321908"/>
            <a:ext cx="93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8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F→ (E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•)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E</a:t>
            </a: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→E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•+T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6747831-BE1A-4D19-9E3E-640024264361}"/>
              </a:ext>
            </a:extLst>
          </p:cNvPr>
          <p:cNvSpPr txBox="1"/>
          <p:nvPr/>
        </p:nvSpPr>
        <p:spPr>
          <a:xfrm>
            <a:off x="7536542" y="3892669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</a:t>
            </a:r>
            <a:endParaRPr lang="zh-CN" altLang="en-US" sz="1600" dirty="0"/>
          </a:p>
        </p:txBody>
      </p: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32DBB674-93D6-B169-1422-B2C344744047}"/>
              </a:ext>
            </a:extLst>
          </p:cNvPr>
          <p:cNvCxnSpPr>
            <a:cxnSpLocks/>
          </p:cNvCxnSpPr>
          <p:nvPr/>
        </p:nvCxnSpPr>
        <p:spPr>
          <a:xfrm flipH="1" flipV="1">
            <a:off x="7534970" y="3263154"/>
            <a:ext cx="11772" cy="1097759"/>
          </a:xfrm>
          <a:prstGeom prst="curvedConnector3">
            <a:avLst>
              <a:gd name="adj1" fmla="val -252446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B39AFE0-9266-20E9-387C-6AC781E918CB}"/>
              </a:ext>
            </a:extLst>
          </p:cNvPr>
          <p:cNvSpPr txBox="1"/>
          <p:nvPr/>
        </p:nvSpPr>
        <p:spPr>
          <a:xfrm>
            <a:off x="6320657" y="391671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</a:t>
            </a:r>
            <a:endParaRPr lang="zh-CN" altLang="en-US" sz="1600" dirty="0"/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467876E5-6690-6D66-3648-B6DA19EE389F}"/>
              </a:ext>
            </a:extLst>
          </p:cNvPr>
          <p:cNvCxnSpPr>
            <a:cxnSpLocks/>
          </p:cNvCxnSpPr>
          <p:nvPr/>
        </p:nvCxnSpPr>
        <p:spPr>
          <a:xfrm rot="10800000" flipH="1">
            <a:off x="6544967" y="3772410"/>
            <a:ext cx="1" cy="574353"/>
          </a:xfrm>
          <a:prstGeom prst="curvedConnector3">
            <a:avLst>
              <a:gd name="adj1" fmla="val -2286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8C1F910-AD0C-CB77-99D8-7AE34FB64B73}"/>
              </a:ext>
            </a:extLst>
          </p:cNvPr>
          <p:cNvSpPr txBox="1"/>
          <p:nvPr/>
        </p:nvSpPr>
        <p:spPr>
          <a:xfrm>
            <a:off x="6274853" y="5349733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(</a:t>
            </a:r>
            <a:endParaRPr lang="zh-CN" altLang="en-US" sz="1600" dirty="0"/>
          </a:p>
        </p:txBody>
      </p: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571816CF-AE45-3A2B-CF71-ADF5F2EC6C0F}"/>
              </a:ext>
            </a:extLst>
          </p:cNvPr>
          <p:cNvCxnSpPr>
            <a:cxnSpLocks/>
          </p:cNvCxnSpPr>
          <p:nvPr/>
        </p:nvCxnSpPr>
        <p:spPr>
          <a:xfrm rot="10800000">
            <a:off x="6544969" y="5180840"/>
            <a:ext cx="12700" cy="521096"/>
          </a:xfrm>
          <a:prstGeom prst="curvedConnector3">
            <a:avLst>
              <a:gd name="adj1" fmla="val 342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75E51AD-368B-0E06-26F4-F50EE54D3D57}"/>
              </a:ext>
            </a:extLst>
          </p:cNvPr>
          <p:cNvCxnSpPr>
            <a:cxnSpLocks/>
          </p:cNvCxnSpPr>
          <p:nvPr/>
        </p:nvCxnSpPr>
        <p:spPr>
          <a:xfrm flipH="1">
            <a:off x="6143670" y="4909322"/>
            <a:ext cx="39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740053B9-101D-28A4-C308-61587387AC85}"/>
              </a:ext>
            </a:extLst>
          </p:cNvPr>
          <p:cNvSpPr txBox="1"/>
          <p:nvPr/>
        </p:nvSpPr>
        <p:spPr>
          <a:xfrm>
            <a:off x="6297556" y="4623944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</a:t>
            </a:r>
            <a:endParaRPr lang="zh-CN" altLang="en-US" sz="1600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EF3D01C-B0A2-963D-6A60-BAAEC27EBF0F}"/>
              </a:ext>
            </a:extLst>
          </p:cNvPr>
          <p:cNvCxnSpPr/>
          <p:nvPr/>
        </p:nvCxnSpPr>
        <p:spPr>
          <a:xfrm>
            <a:off x="9091607" y="3445586"/>
            <a:ext cx="491141" cy="4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2C006FB-F7C4-6A44-608A-8798FF18950E}"/>
              </a:ext>
            </a:extLst>
          </p:cNvPr>
          <p:cNvSpPr txBox="1"/>
          <p:nvPr/>
        </p:nvSpPr>
        <p:spPr>
          <a:xfrm>
            <a:off x="9052530" y="3136513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T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04BBEC-6E44-02EE-8943-D7BC16CB5E4D}"/>
              </a:ext>
            </a:extLst>
          </p:cNvPr>
          <p:cNvSpPr txBox="1"/>
          <p:nvPr/>
        </p:nvSpPr>
        <p:spPr>
          <a:xfrm>
            <a:off x="7865948" y="344879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</a:t>
            </a:r>
            <a:endParaRPr lang="zh-CN" altLang="en-US" sz="1600" dirty="0"/>
          </a:p>
        </p:txBody>
      </p: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71D9B0CA-AD26-51C3-7343-FE49C5EF3C23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7552969" y="3751596"/>
            <a:ext cx="528982" cy="1011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C61A3D60-65A0-A3E1-728D-07B808BA0A90}"/>
              </a:ext>
            </a:extLst>
          </p:cNvPr>
          <p:cNvSpPr txBox="1"/>
          <p:nvPr/>
        </p:nvSpPr>
        <p:spPr>
          <a:xfrm>
            <a:off x="7855931" y="4146721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(</a:t>
            </a:r>
            <a:endParaRPr lang="zh-CN" altLang="en-US" sz="1600" dirty="0"/>
          </a:p>
        </p:txBody>
      </p: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B17E121F-0144-C7E6-311D-DBE6CB23D4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72892" y="4480990"/>
            <a:ext cx="486437" cy="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F02FC65-AC5F-1936-DE1B-DE2A3F6A40C9}"/>
              </a:ext>
            </a:extLst>
          </p:cNvPr>
          <p:cNvSpPr txBox="1"/>
          <p:nvPr/>
        </p:nvSpPr>
        <p:spPr>
          <a:xfrm>
            <a:off x="8574628" y="4520689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</a:t>
            </a:r>
            <a:endParaRPr lang="zh-CN" altLang="en-US" sz="1600" dirty="0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1F7FF28-6665-7C0F-E961-CCA7430F6718}"/>
              </a:ext>
            </a:extLst>
          </p:cNvPr>
          <p:cNvCxnSpPr/>
          <p:nvPr/>
        </p:nvCxnSpPr>
        <p:spPr>
          <a:xfrm>
            <a:off x="9091254" y="2679850"/>
            <a:ext cx="489600" cy="42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BBD7B292-FE84-FC92-EE12-2E44C52FE301}"/>
              </a:ext>
            </a:extLst>
          </p:cNvPr>
          <p:cNvSpPr txBox="1"/>
          <p:nvPr/>
        </p:nvSpPr>
        <p:spPr>
          <a:xfrm>
            <a:off x="9569424" y="2435007"/>
            <a:ext cx="1008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17937C2-3015-0AF3-FD5F-70E0CE7D15E2}"/>
              </a:ext>
            </a:extLst>
          </p:cNvPr>
          <p:cNvSpPr txBox="1"/>
          <p:nvPr/>
        </p:nvSpPr>
        <p:spPr>
          <a:xfrm>
            <a:off x="9084843" y="240470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</a:t>
            </a:r>
            <a:endParaRPr lang="zh-CN" altLang="en-US" sz="16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47EF6F8-B046-7D6A-B619-5A136EDD7531}"/>
              </a:ext>
            </a:extLst>
          </p:cNvPr>
          <p:cNvSpPr txBox="1"/>
          <p:nvPr/>
        </p:nvSpPr>
        <p:spPr>
          <a:xfrm>
            <a:off x="9567601" y="2455417"/>
            <a:ext cx="100800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T→ T*F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B5862B2-8522-AE23-0CD6-145DDC47185E}"/>
              </a:ext>
            </a:extLst>
          </p:cNvPr>
          <p:cNvSpPr txBox="1"/>
          <p:nvPr/>
        </p:nvSpPr>
        <p:spPr>
          <a:xfrm>
            <a:off x="9091254" y="2018034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(</a:t>
            </a:r>
            <a:endParaRPr lang="zh-CN" altLang="en-US" sz="16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0C142FB-6FFC-4434-E650-6C3E7A573744}"/>
              </a:ext>
            </a:extLst>
          </p:cNvPr>
          <p:cNvSpPr txBox="1"/>
          <p:nvPr/>
        </p:nvSpPr>
        <p:spPr>
          <a:xfrm>
            <a:off x="9111761" y="1748154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</a:t>
            </a:r>
            <a:endParaRPr lang="zh-CN" altLang="en-US" sz="16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5B22E9E-EA79-60F2-54C7-D882F50F97FC}"/>
              </a:ext>
            </a:extLst>
          </p:cNvPr>
          <p:cNvSpPr txBox="1"/>
          <p:nvPr/>
        </p:nvSpPr>
        <p:spPr>
          <a:xfrm>
            <a:off x="10073424" y="5032106"/>
            <a:ext cx="253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B9C56FD-4A77-105C-484D-C913F2CA1146}"/>
              </a:ext>
            </a:extLst>
          </p:cNvPr>
          <p:cNvSpPr txBox="1"/>
          <p:nvPr/>
        </p:nvSpPr>
        <p:spPr>
          <a:xfrm>
            <a:off x="9565405" y="5361942"/>
            <a:ext cx="1008000" cy="504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9C993D6-19E7-67E4-4DF7-8A795F11E1A3}"/>
              </a:ext>
            </a:extLst>
          </p:cNvPr>
          <p:cNvCxnSpPr>
            <a:stCxn id="42" idx="2"/>
            <a:endCxn id="65" idx="0"/>
          </p:cNvCxnSpPr>
          <p:nvPr/>
        </p:nvCxnSpPr>
        <p:spPr>
          <a:xfrm>
            <a:off x="10064727" y="5029794"/>
            <a:ext cx="4678" cy="332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C1CC9A03-88BD-A7BE-11B6-8D5EF4B3C2A2}"/>
              </a:ext>
            </a:extLst>
          </p:cNvPr>
          <p:cNvSpPr txBox="1"/>
          <p:nvPr/>
        </p:nvSpPr>
        <p:spPr>
          <a:xfrm>
            <a:off x="9583153" y="5356876"/>
            <a:ext cx="813043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I</a:t>
            </a:r>
            <a:r>
              <a:rPr lang="en-US" altLang="zh-CN" sz="1400" baseline="-250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11</a:t>
            </a:r>
            <a:r>
              <a:rPr lang="en-US" altLang="zh-CN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ts val="1600"/>
              </a:lnSpc>
              <a:spcBef>
                <a:spcPct val="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E→ (E)</a:t>
            </a:r>
            <a:r>
              <a:rPr kumimoji="1" lang="en-US" altLang="zh-CN" sz="1400" kern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  <a:sym typeface="Symbol" panose="05050102010706020507" pitchFamily="18" charset="2"/>
              </a:rPr>
              <a:t>•</a:t>
            </a:r>
            <a:endParaRPr lang="en-US" altLang="zh-CN" sz="140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380D3F6-A239-15E7-F9FD-CEF3889F0901}"/>
              </a:ext>
            </a:extLst>
          </p:cNvPr>
          <p:cNvSpPr txBox="1"/>
          <p:nvPr/>
        </p:nvSpPr>
        <p:spPr>
          <a:xfrm>
            <a:off x="10019129" y="3939268"/>
            <a:ext cx="336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+</a:t>
            </a:r>
            <a:endParaRPr lang="zh-CN" altLang="en-US" sz="1600" dirty="0"/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329A00E2-BA60-C3DA-15F9-9F2DC081DAE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64643" y="3734559"/>
            <a:ext cx="223270" cy="97689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7E800E2-BFFA-30DD-3302-4857616F646B}"/>
              </a:ext>
            </a:extLst>
          </p:cNvPr>
          <p:cNvCxnSpPr>
            <a:cxnSpLocks/>
          </p:cNvCxnSpPr>
          <p:nvPr/>
        </p:nvCxnSpPr>
        <p:spPr>
          <a:xfrm flipH="1" flipV="1">
            <a:off x="9098073" y="3005401"/>
            <a:ext cx="467332" cy="85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A3F0B296-4633-0C0A-57AD-18E3056BAE66}"/>
              </a:ext>
            </a:extLst>
          </p:cNvPr>
          <p:cNvCxnSpPr>
            <a:cxnSpLocks/>
            <a:stCxn id="34" idx="2"/>
            <a:endCxn id="31" idx="2"/>
          </p:cNvCxnSpPr>
          <p:nvPr/>
        </p:nvCxnSpPr>
        <p:spPr>
          <a:xfrm rot="5400000">
            <a:off x="6791277" y="3398198"/>
            <a:ext cx="632921" cy="2945339"/>
          </a:xfrm>
          <a:prstGeom prst="bentConnector3">
            <a:avLst>
              <a:gd name="adj1" fmla="val 22460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F927CF0D-E48D-9E1F-4580-7C7A6B1619B9}"/>
              </a:ext>
            </a:extLst>
          </p:cNvPr>
          <p:cNvCxnSpPr>
            <a:cxnSpLocks/>
          </p:cNvCxnSpPr>
          <p:nvPr/>
        </p:nvCxnSpPr>
        <p:spPr>
          <a:xfrm flipH="1">
            <a:off x="7014678" y="2318191"/>
            <a:ext cx="2100067" cy="3532497"/>
          </a:xfrm>
          <a:prstGeom prst="bentConnector4">
            <a:avLst>
              <a:gd name="adj1" fmla="val -76197"/>
              <a:gd name="adj2" fmla="val 10711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EC8A07DB-5E91-49D4-6B5D-E1E9DD4A6E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644051" y="1711367"/>
            <a:ext cx="3157336" cy="3794586"/>
          </a:xfrm>
          <a:prstGeom prst="bentConnector5">
            <a:avLst>
              <a:gd name="adj1" fmla="val 362"/>
              <a:gd name="adj2" fmla="val -45893"/>
              <a:gd name="adj3" fmla="val 1329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698779F5-220B-CD46-D077-509B04553783}"/>
              </a:ext>
            </a:extLst>
          </p:cNvPr>
          <p:cNvSpPr txBox="1"/>
          <p:nvPr/>
        </p:nvSpPr>
        <p:spPr>
          <a:xfrm>
            <a:off x="7304311" y="1415613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E7C7E"/>
                </a:solidFill>
              </a:rPr>
              <a:t>SLR</a:t>
            </a:r>
            <a:r>
              <a:rPr lang="zh-CN" altLang="en-US" sz="2000" dirty="0">
                <a:solidFill>
                  <a:srgbClr val="0E7C7E"/>
                </a:solidFill>
              </a:rPr>
              <a:t>自动机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187680-B0C3-B804-DA07-B2ECBBC02EC4}"/>
              </a:ext>
            </a:extLst>
          </p:cNvPr>
          <p:cNvSpPr txBox="1"/>
          <p:nvPr/>
        </p:nvSpPr>
        <p:spPr>
          <a:xfrm>
            <a:off x="875513" y="184574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以桌面计算器为例</a:t>
            </a:r>
          </a:p>
        </p:txBody>
      </p:sp>
    </p:spTree>
    <p:extLst>
      <p:ext uri="{BB962C8B-B14F-4D97-AF65-F5344CB8AC3E}">
        <p14:creationId xmlns:p14="http://schemas.microsoft.com/office/powerpoint/2010/main" val="2525437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DB0E9-B43A-47FE-9F3A-7ED94CC8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C1DD-A941-48FC-B2DB-1A8B7A0C8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287866" cy="5531380"/>
          </a:xfrm>
        </p:spPr>
        <p:txBody>
          <a:bodyPr/>
          <a:lstStyle/>
          <a:p>
            <a:r>
              <a:rPr lang="zh-CN" altLang="en-US" sz="2800" dirty="0"/>
              <a:t>在</a:t>
            </a:r>
            <a:r>
              <a:rPr lang="en-US" altLang="zh-CN" sz="2800" dirty="0">
                <a:solidFill>
                  <a:srgbClr val="FF0000"/>
                </a:solidFill>
              </a:rPr>
              <a:t>LR</a:t>
            </a:r>
            <a:r>
              <a:rPr lang="zh-CN" altLang="en-US" sz="2800" dirty="0">
                <a:solidFill>
                  <a:srgbClr val="FF0000"/>
                </a:solidFill>
              </a:rPr>
              <a:t>分析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rgbClr val="FF0000"/>
                </a:solidFill>
              </a:rPr>
              <a:t>同时计算</a:t>
            </a:r>
            <a:r>
              <a:rPr lang="zh-CN" altLang="en-US" sz="2800" dirty="0"/>
              <a:t>综合属性</a:t>
            </a:r>
          </a:p>
          <a:p>
            <a:r>
              <a:rPr lang="zh-CN" altLang="en-US" sz="2800" dirty="0"/>
              <a:t>分析栈中保存</a:t>
            </a:r>
            <a:r>
              <a:rPr lang="zh-CN" altLang="en-US" sz="2800" dirty="0">
                <a:solidFill>
                  <a:srgbClr val="FF0000"/>
                </a:solidFill>
              </a:rPr>
              <a:t>语法符号、状态</a:t>
            </a:r>
            <a:r>
              <a:rPr lang="zh-CN" altLang="en-US" sz="2800" dirty="0"/>
              <a:t>和有关的综合</a:t>
            </a:r>
            <a:r>
              <a:rPr lang="zh-CN" altLang="en-US" sz="2800" dirty="0">
                <a:solidFill>
                  <a:srgbClr val="FF0000"/>
                </a:solidFill>
              </a:rPr>
              <a:t>属性</a:t>
            </a:r>
            <a:r>
              <a:rPr lang="zh-CN" altLang="en-US" sz="2800" dirty="0"/>
              <a:t>值</a:t>
            </a:r>
          </a:p>
          <a:p>
            <a:r>
              <a:rPr lang="zh-CN" altLang="en-US" sz="2800" dirty="0"/>
              <a:t>每当进行</a:t>
            </a:r>
            <a:r>
              <a:rPr lang="zh-CN" altLang="en-US" sz="2800" dirty="0">
                <a:solidFill>
                  <a:srgbClr val="FF0000"/>
                </a:solidFill>
              </a:rPr>
              <a:t>归约</a:t>
            </a:r>
            <a:r>
              <a:rPr lang="zh-CN" altLang="en-US" sz="2800" dirty="0"/>
              <a:t>时，</a:t>
            </a:r>
            <a:r>
              <a:rPr lang="zh-CN" altLang="en-US" sz="2800" dirty="0">
                <a:solidFill>
                  <a:srgbClr val="FF0000"/>
                </a:solidFill>
              </a:rPr>
              <a:t>计算属性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275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E2699-DEA4-4F5A-A7E8-2A89E60B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FF57D-3E2D-474E-B7CB-297A8D39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1149995" cy="65783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在</a:t>
            </a:r>
            <a:r>
              <a:rPr lang="en-US" altLang="zh-CN" dirty="0">
                <a:solidFill>
                  <a:srgbClr val="FF0000"/>
                </a:solidFill>
              </a:rPr>
              <a:t>LR</a:t>
            </a:r>
            <a:r>
              <a:rPr lang="zh-CN" altLang="en-US" dirty="0">
                <a:solidFill>
                  <a:srgbClr val="FF0000"/>
                </a:solidFill>
              </a:rPr>
              <a:t>分析</a:t>
            </a:r>
            <a:r>
              <a:rPr lang="zh-CN" altLang="en-US" dirty="0"/>
              <a:t>框架的基础上</a:t>
            </a:r>
            <a:r>
              <a:rPr lang="en-US" altLang="zh-CN" dirty="0"/>
              <a:t>,</a:t>
            </a:r>
            <a:r>
              <a:rPr lang="zh-CN" altLang="en-US" dirty="0"/>
              <a:t>在分析栈增加附加域：</a:t>
            </a:r>
            <a:r>
              <a:rPr lang="zh-CN" altLang="en-US" dirty="0">
                <a:solidFill>
                  <a:srgbClr val="FF0000"/>
                </a:solidFill>
              </a:rPr>
              <a:t>语义栈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属性栈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None/>
              <a:tabLst/>
              <a:defRPr/>
            </a:pPr>
            <a:endParaRPr lang="zh-CN" altLang="en-US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B3F5E03D-3293-4787-8470-F91F88A5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66" y="4283840"/>
            <a:ext cx="609315" cy="147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E89D65E8-DC98-4B82-82C4-663C8F246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010" y="2268764"/>
            <a:ext cx="1274284" cy="52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6000"/>
              </a:lnSpc>
            </a:pPr>
            <a:r>
              <a:rPr kumimoji="0" lang="zh-CN" altLang="en-US" sz="2400" dirty="0">
                <a:latin typeface="+mn-ea"/>
                <a:ea typeface="+mn-ea"/>
              </a:rPr>
              <a:t>输入串</a:t>
            </a:r>
            <a:endParaRPr kumimoji="0" lang="en-US" altLang="zh-CN" sz="2400" dirty="0">
              <a:latin typeface="+mn-ea"/>
              <a:ea typeface="+mn-ea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68C3F4B-CD43-414E-BAEC-0D98EAF9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99379"/>
              </p:ext>
            </p:extLst>
          </p:nvPr>
        </p:nvGraphicFramePr>
        <p:xfrm>
          <a:off x="3416584" y="3854095"/>
          <a:ext cx="5630641" cy="236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861">
                  <a:extLst>
                    <a:ext uri="{9D8B030D-6E8A-4147-A177-3AD203B41FA5}">
                      <a16:colId xmlns:a16="http://schemas.microsoft.com/office/drawing/2014/main" val="528200688"/>
                    </a:ext>
                  </a:extLst>
                </a:gridCol>
                <a:gridCol w="861391">
                  <a:extLst>
                    <a:ext uri="{9D8B030D-6E8A-4147-A177-3AD203B41FA5}">
                      <a16:colId xmlns:a16="http://schemas.microsoft.com/office/drawing/2014/main" val="2230027590"/>
                    </a:ext>
                  </a:extLst>
                </a:gridCol>
                <a:gridCol w="702365">
                  <a:extLst>
                    <a:ext uri="{9D8B030D-6E8A-4147-A177-3AD203B41FA5}">
                      <a16:colId xmlns:a16="http://schemas.microsoft.com/office/drawing/2014/main" val="3153926500"/>
                    </a:ext>
                  </a:extLst>
                </a:gridCol>
                <a:gridCol w="647442">
                  <a:extLst>
                    <a:ext uri="{9D8B030D-6E8A-4147-A177-3AD203B41FA5}">
                      <a16:colId xmlns:a16="http://schemas.microsoft.com/office/drawing/2014/main" val="1377943987"/>
                    </a:ext>
                  </a:extLst>
                </a:gridCol>
              </a:tblGrid>
              <a:tr h="432638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CN" sz="2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LR</a:t>
                      </a:r>
                      <a:r>
                        <a:rPr lang="zh-CN" altLang="en-US" sz="2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分析表</a:t>
                      </a:r>
                      <a:endParaRPr lang="zh-CN" altLang="en-US" sz="2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1206"/>
                  </a:ext>
                </a:extLst>
              </a:tr>
              <a:tr h="361787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符号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zh-CN" altLang="en-US" sz="1600" b="1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状态</a:t>
                      </a:r>
                      <a:endParaRPr lang="en-US" altLang="zh-CN" sz="1600" b="1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CN" altLang="en-US" sz="1600" b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151399"/>
                  </a:ext>
                </a:extLst>
              </a:tr>
              <a:tr h="185096"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endParaRPr lang="en-US" altLang="zh-CN" sz="16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endParaRPr lang="zh-CN" altLang="en-US" sz="1600" b="1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 </a:t>
                      </a:r>
                      <a:endParaRPr lang="zh-CN" altLang="en-US" sz="1600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0" baseline="-25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4469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0BB2D38-8FCA-4465-A30C-6D48C7FAF317}"/>
              </a:ext>
            </a:extLst>
          </p:cNvPr>
          <p:cNvSpPr txBox="1"/>
          <p:nvPr/>
        </p:nvSpPr>
        <p:spPr>
          <a:xfrm>
            <a:off x="3432082" y="3103122"/>
            <a:ext cx="5615143" cy="46166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总控程序</a:t>
            </a:r>
          </a:p>
        </p:txBody>
      </p:sp>
      <p:graphicFrame>
        <p:nvGraphicFramePr>
          <p:cNvPr id="10" name="表格 23">
            <a:extLst>
              <a:ext uri="{FF2B5EF4-FFF2-40B4-BE49-F238E27FC236}">
                <a16:creationId xmlns:a16="http://schemas.microsoft.com/office/drawing/2014/main" id="{9593D71E-6A4C-4D71-BA5F-7A631A9B9D70}"/>
              </a:ext>
            </a:extLst>
          </p:cNvPr>
          <p:cNvGraphicFramePr>
            <a:graphicFrameLocks noGrp="1"/>
          </p:cNvGraphicFramePr>
          <p:nvPr/>
        </p:nvGraphicFramePr>
        <p:xfrm>
          <a:off x="3432082" y="2248578"/>
          <a:ext cx="5615143" cy="529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143">
                  <a:extLst>
                    <a:ext uri="{9D8B030D-6E8A-4147-A177-3AD203B41FA5}">
                      <a16:colId xmlns:a16="http://schemas.microsoft.com/office/drawing/2014/main" val="1786228169"/>
                    </a:ext>
                  </a:extLst>
                </a:gridCol>
              </a:tblGrid>
              <a:tr h="529701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···a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i+1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···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#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00907"/>
                  </a:ext>
                </a:extLst>
              </a:tr>
            </a:tbl>
          </a:graphicData>
        </a:graphic>
      </p:graphicFrame>
      <p:graphicFrame>
        <p:nvGraphicFramePr>
          <p:cNvPr id="11" name="表格 24">
            <a:extLst>
              <a:ext uri="{FF2B5EF4-FFF2-40B4-BE49-F238E27FC236}">
                <a16:creationId xmlns:a16="http://schemas.microsoft.com/office/drawing/2014/main" id="{582F091A-24E9-413F-9E2C-5ABFABF376E3}"/>
              </a:ext>
            </a:extLst>
          </p:cNvPr>
          <p:cNvGraphicFramePr>
            <a:graphicFrameLocks noGrp="1"/>
          </p:cNvGraphicFramePr>
          <p:nvPr/>
        </p:nvGraphicFramePr>
        <p:xfrm>
          <a:off x="978280" y="3128413"/>
          <a:ext cx="1917505" cy="306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01">
                  <a:extLst>
                    <a:ext uri="{9D8B030D-6E8A-4147-A177-3AD203B41FA5}">
                      <a16:colId xmlns:a16="http://schemas.microsoft.com/office/drawing/2014/main" val="2731766902"/>
                    </a:ext>
                  </a:extLst>
                </a:gridCol>
                <a:gridCol w="383501">
                  <a:extLst>
                    <a:ext uri="{9D8B030D-6E8A-4147-A177-3AD203B41FA5}">
                      <a16:colId xmlns:a16="http://schemas.microsoft.com/office/drawing/2014/main" val="3141166664"/>
                    </a:ext>
                  </a:extLst>
                </a:gridCol>
                <a:gridCol w="383501">
                  <a:extLst>
                    <a:ext uri="{9D8B030D-6E8A-4147-A177-3AD203B41FA5}">
                      <a16:colId xmlns:a16="http://schemas.microsoft.com/office/drawing/2014/main" val="4131528505"/>
                    </a:ext>
                  </a:extLst>
                </a:gridCol>
                <a:gridCol w="383501">
                  <a:extLst>
                    <a:ext uri="{9D8B030D-6E8A-4147-A177-3AD203B41FA5}">
                      <a16:colId xmlns:a16="http://schemas.microsoft.com/office/drawing/2014/main" val="4102837029"/>
                    </a:ext>
                  </a:extLst>
                </a:gridCol>
                <a:gridCol w="383501">
                  <a:extLst>
                    <a:ext uri="{9D8B030D-6E8A-4147-A177-3AD203B41FA5}">
                      <a16:colId xmlns:a16="http://schemas.microsoft.com/office/drawing/2014/main" val="4290920966"/>
                    </a:ext>
                  </a:extLst>
                </a:gridCol>
              </a:tblGrid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solidFill>
                          <a:srgbClr val="FF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47178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12903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状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符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93820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态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号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3004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0" dirty="0">
                          <a:latin typeface="+mn-ea"/>
                          <a:ea typeface="+mn-ea"/>
                        </a:rPr>
                        <a:t>栈</a:t>
                      </a:r>
                      <a:endParaRPr kumimoji="0" lang="en-US" altLang="zh-CN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69952"/>
                  </a:ext>
                </a:extLst>
              </a:tr>
              <a:tr h="510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b="1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50190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51D58D0-F801-4C56-B45B-9D8C40D72AC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6239653" y="2778279"/>
            <a:ext cx="1" cy="324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83E4B61-13D9-419F-A6AF-65C30C0C5051}"/>
              </a:ext>
            </a:extLst>
          </p:cNvPr>
          <p:cNvCxnSpPr>
            <a:cxnSpLocks/>
          </p:cNvCxnSpPr>
          <p:nvPr/>
        </p:nvCxnSpPr>
        <p:spPr>
          <a:xfrm>
            <a:off x="6227645" y="3558493"/>
            <a:ext cx="0" cy="326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15878B3-A7A3-43D7-BF61-C311313E359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72641" y="3333955"/>
            <a:ext cx="55944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73849D-520C-496E-AB74-E0389BF02F8A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9047225" y="3333955"/>
            <a:ext cx="5122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D3B923D-4773-46F8-9A35-70311886CADF}"/>
              </a:ext>
            </a:extLst>
          </p:cNvPr>
          <p:cNvSpPr txBox="1"/>
          <p:nvPr/>
        </p:nvSpPr>
        <p:spPr>
          <a:xfrm>
            <a:off x="9559505" y="3103122"/>
            <a:ext cx="806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输出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8B8A00-AA3A-4ABE-AAF1-01B632B24029}"/>
              </a:ext>
            </a:extLst>
          </p:cNvPr>
          <p:cNvSpPr txBox="1"/>
          <p:nvPr/>
        </p:nvSpPr>
        <p:spPr>
          <a:xfrm>
            <a:off x="10879945" y="3865670"/>
            <a:ext cx="492443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文</a:t>
            </a:r>
            <a:endParaRPr lang="en-US" altLang="zh-CN" sz="2400" dirty="0"/>
          </a:p>
          <a:p>
            <a:r>
              <a:rPr lang="zh-CN" altLang="en-US" sz="2400" dirty="0"/>
              <a:t>法</a:t>
            </a:r>
            <a:endParaRPr lang="en-US" altLang="zh-CN" sz="2400" dirty="0"/>
          </a:p>
          <a:p>
            <a:r>
              <a:rPr lang="zh-CN" altLang="en-US" sz="2400" dirty="0"/>
              <a:t>规</a:t>
            </a:r>
            <a:endParaRPr lang="en-US" altLang="zh-CN" sz="2400" dirty="0"/>
          </a:p>
          <a:p>
            <a:r>
              <a:rPr lang="zh-CN" altLang="en-US" sz="2400" dirty="0"/>
              <a:t>则</a:t>
            </a:r>
            <a:endParaRPr lang="en-US" altLang="zh-CN" sz="2400" dirty="0"/>
          </a:p>
          <a:p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5392905-5E5D-4E06-9AAD-933A233A0E12}"/>
              </a:ext>
            </a:extLst>
          </p:cNvPr>
          <p:cNvCxnSpPr>
            <a:cxnSpLocks/>
            <a:stCxn id="18" idx="1"/>
            <a:endCxn id="26" idx="3"/>
          </p:cNvCxnSpPr>
          <p:nvPr/>
        </p:nvCxnSpPr>
        <p:spPr>
          <a:xfrm flipH="1">
            <a:off x="10199526" y="5029588"/>
            <a:ext cx="680419" cy="1043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E0AAB2C-AF77-4166-BF64-F99917D29C42}"/>
              </a:ext>
            </a:extLst>
          </p:cNvPr>
          <p:cNvSpPr txBox="1"/>
          <p:nvPr/>
        </p:nvSpPr>
        <p:spPr>
          <a:xfrm>
            <a:off x="350703" y="315838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SP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48AAC7C-AD2A-4CEA-9EBC-F9E2B86CF374}"/>
              </a:ext>
            </a:extLst>
          </p:cNvPr>
          <p:cNvCxnSpPr/>
          <p:nvPr/>
        </p:nvCxnSpPr>
        <p:spPr bwMode="auto">
          <a:xfrm>
            <a:off x="723663" y="3385762"/>
            <a:ext cx="235455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B38020A-FB4B-42D1-B0AC-4F6E7CB2D118}"/>
              </a:ext>
            </a:extLst>
          </p:cNvPr>
          <p:cNvSpPr txBox="1"/>
          <p:nvPr/>
        </p:nvSpPr>
        <p:spPr>
          <a:xfrm>
            <a:off x="9707083" y="3885863"/>
            <a:ext cx="492443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分析表产生器 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E450280-7A01-45C9-9F65-7D8DA3276DD3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 flipV="1">
            <a:off x="9047225" y="5035614"/>
            <a:ext cx="659858" cy="441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995F10D-C095-45C8-8222-016D0B4ADBCB}"/>
              </a:ext>
            </a:extLst>
          </p:cNvPr>
          <p:cNvSpPr txBox="1"/>
          <p:nvPr/>
        </p:nvSpPr>
        <p:spPr>
          <a:xfrm>
            <a:off x="978280" y="2017577"/>
            <a:ext cx="120223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属性栈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5952C0-149E-4761-997A-EC87EBA4EAAD}"/>
              </a:ext>
            </a:extLst>
          </p:cNvPr>
          <p:cNvCxnSpPr>
            <a:cxnSpLocks/>
          </p:cNvCxnSpPr>
          <p:nvPr/>
        </p:nvCxnSpPr>
        <p:spPr>
          <a:xfrm flipV="1">
            <a:off x="1579397" y="2510031"/>
            <a:ext cx="0" cy="42166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06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1FF65-E986-4A10-919E-2DE04CF7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DFC100-103D-47D7-99E0-2462E3EF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zh-CN" altLang="en-US" dirty="0">
                <a:solidFill>
                  <a:srgbClr val="FF0000"/>
                </a:solidFill>
              </a:rPr>
              <a:t>语义规则</a:t>
            </a:r>
            <a:r>
              <a:rPr lang="en-US" altLang="zh-CN" dirty="0"/>
              <a:t>(</a:t>
            </a:r>
            <a:r>
              <a:rPr lang="zh-CN" altLang="en-US" dirty="0"/>
              <a:t>动作</a:t>
            </a:r>
            <a:r>
              <a:rPr lang="en-US" altLang="zh-CN" dirty="0"/>
              <a:t>)</a:t>
            </a:r>
            <a:r>
              <a:rPr lang="zh-CN" altLang="en-US" dirty="0"/>
              <a:t> 改写成具体可执行的</a:t>
            </a:r>
            <a:r>
              <a:rPr lang="zh-CN" altLang="en-US" dirty="0">
                <a:solidFill>
                  <a:srgbClr val="FF0000"/>
                </a:solidFill>
              </a:rPr>
              <a:t>栈操作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4413F94-845C-465F-AF8F-C9956C3674B8}"/>
              </a:ext>
            </a:extLst>
          </p:cNvPr>
          <p:cNvGrpSpPr/>
          <p:nvPr/>
        </p:nvGrpSpPr>
        <p:grpSpPr>
          <a:xfrm>
            <a:off x="4075154" y="1730936"/>
            <a:ext cx="1959939" cy="1546928"/>
            <a:chOff x="4028660" y="1730936"/>
            <a:chExt cx="1959939" cy="154692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092E280-E12D-434E-A36C-F32AD85C517D}"/>
                </a:ext>
              </a:extLst>
            </p:cNvPr>
            <p:cNvSpPr txBox="1"/>
            <p:nvPr/>
          </p:nvSpPr>
          <p:spPr>
            <a:xfrm>
              <a:off x="4785558" y="1730936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+mn-ea"/>
                </a:rPr>
                <a:t>A.</a:t>
              </a:r>
              <a:r>
                <a:rPr lang="en-US" altLang="zh-CN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E474B4E-FC29-4B81-ADD2-A2EA85907095}"/>
                </a:ext>
              </a:extLst>
            </p:cNvPr>
            <p:cNvSpPr txBox="1"/>
            <p:nvPr/>
          </p:nvSpPr>
          <p:spPr>
            <a:xfrm>
              <a:off x="4028660" y="2877754"/>
              <a:ext cx="533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+mn-ea"/>
                </a:rPr>
                <a:t>X.</a:t>
              </a:r>
              <a:r>
                <a:rPr lang="en-US" altLang="zh-CN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77BAA1-B009-4060-8EA8-6DB68D7A3E39}"/>
                </a:ext>
              </a:extLst>
            </p:cNvPr>
            <p:cNvSpPr txBox="1"/>
            <p:nvPr/>
          </p:nvSpPr>
          <p:spPr>
            <a:xfrm>
              <a:off x="4785558" y="2877751"/>
              <a:ext cx="490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+mn-ea"/>
                </a:rPr>
                <a:t>Y.</a:t>
              </a:r>
              <a:r>
                <a:rPr lang="en-US" altLang="zh-CN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114E17B-DCC7-4D30-9BDA-05FD690B1EF4}"/>
                </a:ext>
              </a:extLst>
            </p:cNvPr>
            <p:cNvSpPr txBox="1"/>
            <p:nvPr/>
          </p:nvSpPr>
          <p:spPr>
            <a:xfrm>
              <a:off x="5483332" y="2877619"/>
              <a:ext cx="5052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+mn-ea"/>
                </a:rPr>
                <a:t>Z.</a:t>
              </a:r>
              <a:r>
                <a:rPr lang="en-US" altLang="zh-CN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CN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B3F143A-0A74-43F4-B778-5265886FC459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4295592" y="2131046"/>
              <a:ext cx="768248" cy="7467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38B72D4-EBF1-4D4B-91E9-E5827582B336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flipH="1">
              <a:off x="5030594" y="2131046"/>
              <a:ext cx="33246" cy="7467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1C7D24-D300-4C0C-A72F-C29563DDA079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5063840" y="2131046"/>
              <a:ext cx="672126" cy="7465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Box 24">
            <a:extLst>
              <a:ext uri="{FF2B5EF4-FFF2-40B4-BE49-F238E27FC236}">
                <a16:creationId xmlns:a16="http://schemas.microsoft.com/office/drawing/2014/main" id="{A9CE15A2-FB57-459E-AB23-EB41463D9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344" y="3582828"/>
            <a:ext cx="4091553" cy="378662"/>
          </a:xfrm>
          <a:prstGeom prst="rect">
            <a:avLst/>
          </a:prstGeom>
          <a:noFill/>
          <a:ln w="9525">
            <a:noFill/>
            <a:prstDash val="solid"/>
            <a:miter lim="800000"/>
            <a:headEnd/>
            <a:tailEnd type="none" w="lg" len="lg"/>
          </a:ln>
        </p:spPr>
        <p:txBody>
          <a:bodyPr wrap="square" lIns="67500" tIns="35100" rIns="67500" bIns="35100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2000" dirty="0">
                <a:latin typeface="+mn-ea"/>
                <a:cs typeface="Times New Roman" pitchFamily="18" charset="0"/>
              </a:rPr>
              <a:t>A</a:t>
            </a:r>
            <a:r>
              <a:rPr kumimoji="1"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XYZ   { </a:t>
            </a:r>
            <a:r>
              <a:rPr kumimoji="1" lang="en-US" altLang="zh-CN" sz="2000" dirty="0" err="1">
                <a:latin typeface="+mn-ea"/>
                <a:cs typeface="Times New Roman" pitchFamily="18" charset="0"/>
                <a:sym typeface="Symbol" pitchFamily="18" charset="2"/>
              </a:rPr>
              <a:t>A</a:t>
            </a:r>
            <a:r>
              <a:rPr kumimoji="1" lang="en-US" altLang="zh-CN" sz="2000" dirty="0" err="1">
                <a:latin typeface="+mn-ea"/>
                <a:cs typeface="Times New Roman" pitchFamily="18" charset="0"/>
              </a:rPr>
              <a:t>.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a</a:t>
            </a:r>
            <a:r>
              <a:rPr kumimoji="1"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 = </a:t>
            </a:r>
            <a:r>
              <a:rPr kumimoji="1"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f</a:t>
            </a:r>
            <a:r>
              <a:rPr kumimoji="1"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 (</a:t>
            </a:r>
            <a:r>
              <a:rPr kumimoji="1" lang="en-US" altLang="zh-CN" sz="2000" dirty="0" err="1">
                <a:latin typeface="+mn-ea"/>
                <a:cs typeface="Times New Roman" pitchFamily="18" charset="0"/>
                <a:sym typeface="Symbol" pitchFamily="18" charset="2"/>
              </a:rPr>
              <a:t>X</a:t>
            </a:r>
            <a:r>
              <a:rPr kumimoji="1" lang="en-US" altLang="zh-CN" sz="2000" dirty="0" err="1">
                <a:latin typeface="+mn-ea"/>
                <a:cs typeface="Times New Roman" pitchFamily="18" charset="0"/>
              </a:rPr>
              <a:t>.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x</a:t>
            </a:r>
            <a:r>
              <a:rPr kumimoji="1"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, </a:t>
            </a:r>
            <a:r>
              <a:rPr kumimoji="1" lang="en-US" altLang="zh-CN" sz="2000" dirty="0" err="1">
                <a:latin typeface="+mn-ea"/>
                <a:cs typeface="Times New Roman" pitchFamily="18" charset="0"/>
                <a:sym typeface="Symbol" pitchFamily="18" charset="2"/>
              </a:rPr>
              <a:t>Y</a:t>
            </a:r>
            <a:r>
              <a:rPr kumimoji="1" lang="en-US" altLang="zh-CN" sz="2000" dirty="0" err="1">
                <a:latin typeface="+mn-ea"/>
                <a:cs typeface="Times New Roman" pitchFamily="18" charset="0"/>
              </a:rPr>
              <a:t>.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y</a:t>
            </a:r>
            <a:r>
              <a:rPr kumimoji="1"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, </a:t>
            </a:r>
            <a:r>
              <a:rPr kumimoji="1" lang="en-US" altLang="zh-CN" sz="2000" dirty="0" err="1">
                <a:latin typeface="+mn-ea"/>
                <a:cs typeface="Times New Roman" pitchFamily="18" charset="0"/>
                <a:sym typeface="Symbol" pitchFamily="18" charset="2"/>
              </a:rPr>
              <a:t>Z</a:t>
            </a:r>
            <a:r>
              <a:rPr kumimoji="1" lang="en-US" altLang="zh-CN" sz="2000" dirty="0" err="1">
                <a:latin typeface="+mn-ea"/>
                <a:cs typeface="Times New Roman" pitchFamily="18" charset="0"/>
              </a:rPr>
              <a:t>.</a:t>
            </a:r>
            <a:r>
              <a:rPr kumimoji="1"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z</a:t>
            </a:r>
            <a:r>
              <a:rPr kumimoji="1" lang="en-US" altLang="zh-CN" sz="2000" dirty="0">
                <a:latin typeface="+mn-ea"/>
                <a:cs typeface="Times New Roman" pitchFamily="18" charset="0"/>
                <a:sym typeface="Symbol" pitchFamily="18" charset="2"/>
              </a:rPr>
              <a:t>) }</a:t>
            </a:r>
          </a:p>
        </p:txBody>
      </p:sp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2691875D-EE18-4BE6-8D7E-33D5C06F4129}"/>
              </a:ext>
            </a:extLst>
          </p:cNvPr>
          <p:cNvGraphicFramePr>
            <a:graphicFrameLocks noGrp="1"/>
          </p:cNvGraphicFramePr>
          <p:nvPr/>
        </p:nvGraphicFramePr>
        <p:xfrm>
          <a:off x="526942" y="1790959"/>
          <a:ext cx="2297704" cy="1981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53470">
                  <a:extLst>
                    <a:ext uri="{9D8B030D-6E8A-4147-A177-3AD203B41FA5}">
                      <a16:colId xmlns:a16="http://schemas.microsoft.com/office/drawing/2014/main" val="578555523"/>
                    </a:ext>
                  </a:extLst>
                </a:gridCol>
                <a:gridCol w="742140">
                  <a:extLst>
                    <a:ext uri="{9D8B030D-6E8A-4147-A177-3AD203B41FA5}">
                      <a16:colId xmlns:a16="http://schemas.microsoft.com/office/drawing/2014/main" val="3642078266"/>
                    </a:ext>
                  </a:extLst>
                </a:gridCol>
                <a:gridCol w="802094">
                  <a:extLst>
                    <a:ext uri="{9D8B030D-6E8A-4147-A177-3AD203B41FA5}">
                      <a16:colId xmlns:a16="http://schemas.microsoft.com/office/drawing/2014/main" val="1961565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…</a:t>
                      </a:r>
                      <a:endParaRPr lang="zh-CN" altLang="en-US" sz="20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0" kern="1200" dirty="0">
                          <a:solidFill>
                            <a:srgbClr val="0000FF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Z</a:t>
                      </a:r>
                      <a:endParaRPr lang="zh-CN" altLang="en-US" sz="2000" b="0" kern="1200" dirty="0">
                        <a:solidFill>
                          <a:srgbClr val="0000FF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b="1" i="1" kern="1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Batang" panose="02030600000101010101" pitchFamily="18" charset="-127"/>
                          <a:cs typeface="Times New Roman" panose="02020603050405020304" pitchFamily="18" charset="0"/>
                        </a:rPr>
                        <a:t>z</a:t>
                      </a:r>
                      <a:endParaRPr lang="zh-CN" altLang="en-US" sz="2000" b="1" i="1" kern="12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2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altLang="en-US" sz="2000" b="1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77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rgbClr val="0000FF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</a:t>
                      </a:r>
                      <a:endParaRPr lang="zh-CN" altLang="en-US" sz="2000" b="0" dirty="0">
                        <a:solidFill>
                          <a:srgbClr val="0000FF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b="1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9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57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-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21645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D3A7ACE8-E8D7-4E1F-A31D-63FDAF9A26BE}"/>
              </a:ext>
            </a:extLst>
          </p:cNvPr>
          <p:cNvSpPr txBox="1"/>
          <p:nvPr/>
        </p:nvSpPr>
        <p:spPr>
          <a:xfrm>
            <a:off x="430679" y="3857046"/>
            <a:ext cx="837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state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6DA3D1-20BB-40DC-978D-04350FB6C7DD}"/>
              </a:ext>
            </a:extLst>
          </p:cNvPr>
          <p:cNvSpPr txBox="1"/>
          <p:nvPr/>
        </p:nvSpPr>
        <p:spPr>
          <a:xfrm>
            <a:off x="1265608" y="382605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sym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3D090C-DE5D-4BB7-AC20-A217F5022F09}"/>
              </a:ext>
            </a:extLst>
          </p:cNvPr>
          <p:cNvSpPr txBox="1"/>
          <p:nvPr/>
        </p:nvSpPr>
        <p:spPr>
          <a:xfrm>
            <a:off x="2101917" y="3841547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val</a:t>
            </a:r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F72DB7-A606-47E3-B7DE-C18DAF3D67C4}"/>
              </a:ext>
            </a:extLst>
          </p:cNvPr>
          <p:cNvSpPr txBox="1"/>
          <p:nvPr/>
        </p:nvSpPr>
        <p:spPr>
          <a:xfrm>
            <a:off x="3317619" y="1753053"/>
            <a:ext cx="629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top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D811102-649D-441B-B5B5-BA836158D88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2824385" y="1953108"/>
            <a:ext cx="49323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表格 20">
            <a:extLst>
              <a:ext uri="{FF2B5EF4-FFF2-40B4-BE49-F238E27FC236}">
                <a16:creationId xmlns:a16="http://schemas.microsoft.com/office/drawing/2014/main" id="{FD2DF778-5A8E-4C20-8051-1B838E32872D}"/>
              </a:ext>
            </a:extLst>
          </p:cNvPr>
          <p:cNvGraphicFramePr>
            <a:graphicFrameLocks noGrp="1"/>
          </p:cNvGraphicFramePr>
          <p:nvPr/>
        </p:nvGraphicFramePr>
        <p:xfrm>
          <a:off x="8227015" y="1757383"/>
          <a:ext cx="2297704" cy="1981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53470">
                  <a:extLst>
                    <a:ext uri="{9D8B030D-6E8A-4147-A177-3AD203B41FA5}">
                      <a16:colId xmlns:a16="http://schemas.microsoft.com/office/drawing/2014/main" val="578555523"/>
                    </a:ext>
                  </a:extLst>
                </a:gridCol>
                <a:gridCol w="742140">
                  <a:extLst>
                    <a:ext uri="{9D8B030D-6E8A-4147-A177-3AD203B41FA5}">
                      <a16:colId xmlns:a16="http://schemas.microsoft.com/office/drawing/2014/main" val="3642078266"/>
                    </a:ext>
                  </a:extLst>
                </a:gridCol>
                <a:gridCol w="802094">
                  <a:extLst>
                    <a:ext uri="{9D8B030D-6E8A-4147-A177-3AD203B41FA5}">
                      <a16:colId xmlns:a16="http://schemas.microsoft.com/office/drawing/2014/main" val="1961565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000" b="0" i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Batang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82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77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0000FF"/>
                          </a:solidFill>
                        </a:rPr>
                        <a:t>A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9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…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57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#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-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521645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08525D0F-149E-4599-B6EC-0CCA3375C21A}"/>
              </a:ext>
            </a:extLst>
          </p:cNvPr>
          <p:cNvSpPr txBox="1"/>
          <p:nvPr/>
        </p:nvSpPr>
        <p:spPr>
          <a:xfrm>
            <a:off x="8130752" y="3823470"/>
            <a:ext cx="837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state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DBFFACE-9FC6-468A-96F3-561E57E35AE5}"/>
              </a:ext>
            </a:extLst>
          </p:cNvPr>
          <p:cNvSpPr txBox="1"/>
          <p:nvPr/>
        </p:nvSpPr>
        <p:spPr>
          <a:xfrm>
            <a:off x="9014377" y="379268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sym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04241A-254B-47C3-93F5-463F83673F6B}"/>
              </a:ext>
            </a:extLst>
          </p:cNvPr>
          <p:cNvSpPr txBox="1"/>
          <p:nvPr/>
        </p:nvSpPr>
        <p:spPr>
          <a:xfrm>
            <a:off x="9810583" y="3810292"/>
            <a:ext cx="55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val</a:t>
            </a:r>
            <a:endParaRPr lang="zh-CN" altLang="en-US" sz="2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B902C0D-53E6-4AD7-AD35-7FEDD1F06CAB}"/>
              </a:ext>
            </a:extLst>
          </p:cNvPr>
          <p:cNvSpPr txBox="1"/>
          <p:nvPr/>
        </p:nvSpPr>
        <p:spPr>
          <a:xfrm>
            <a:off x="11017692" y="2525390"/>
            <a:ext cx="629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top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1C51722-E6D8-427B-A5BC-8E8AF43FE7A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0524458" y="2725445"/>
            <a:ext cx="49323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F0A959D-BB4E-45CA-82B8-FAE7D0F164D3}"/>
              </a:ext>
            </a:extLst>
          </p:cNvPr>
          <p:cNvSpPr txBox="1"/>
          <p:nvPr/>
        </p:nvSpPr>
        <p:spPr>
          <a:xfrm>
            <a:off x="755163" y="4623632"/>
            <a:ext cx="10891676" cy="1689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alpha val="31000"/>
                  </a:schemeClr>
                </a:solidFill>
                <a:latin typeface="+mn-ea"/>
              </a:rPr>
              <a:t>stack[</a:t>
            </a:r>
            <a:r>
              <a:rPr lang="en-US" altLang="zh-CN" sz="2400" dirty="0">
                <a:solidFill>
                  <a:srgbClr val="FF0000">
                    <a:alpha val="31000"/>
                  </a:srgbClr>
                </a:solidFill>
                <a:latin typeface="+mn-ea"/>
              </a:rPr>
              <a:t>top-2</a:t>
            </a:r>
            <a:r>
              <a:rPr lang="en-US" altLang="zh-CN" sz="2400" dirty="0">
                <a:solidFill>
                  <a:schemeClr val="tx1">
                    <a:alpha val="31000"/>
                  </a:schemeClr>
                </a:solidFill>
                <a:latin typeface="+mn-ea"/>
              </a:rPr>
              <a:t>].</a:t>
            </a:r>
            <a:r>
              <a:rPr lang="en-US" altLang="zh-CN" sz="2400" dirty="0" err="1">
                <a:solidFill>
                  <a:schemeClr val="tx1">
                    <a:alpha val="31000"/>
                  </a:schemeClr>
                </a:solidFill>
                <a:latin typeface="+mn-ea"/>
              </a:rPr>
              <a:t>sym</a:t>
            </a:r>
            <a:r>
              <a:rPr lang="en-US" altLang="zh-CN" sz="2400" dirty="0">
                <a:solidFill>
                  <a:schemeClr val="tx1">
                    <a:alpha val="31000"/>
                  </a:schemeClr>
                </a:solidFill>
                <a:latin typeface="+mn-ea"/>
              </a:rPr>
              <a:t> =A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ea"/>
              </a:rPr>
              <a:t>stack[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top-2</a:t>
            </a:r>
            <a:r>
              <a:rPr lang="en-US" altLang="zh-CN" sz="2400" dirty="0">
                <a:latin typeface="+mn-ea"/>
              </a:rPr>
              <a:t>].</a:t>
            </a:r>
            <a:r>
              <a:rPr lang="en-US" altLang="zh-CN" sz="2400" dirty="0" err="1">
                <a:latin typeface="+mn-ea"/>
              </a:rPr>
              <a:t>val</a:t>
            </a:r>
            <a:r>
              <a:rPr lang="en-US" altLang="zh-CN" sz="2400" dirty="0">
                <a:latin typeface="+mn-ea"/>
              </a:rPr>
              <a:t> =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latin typeface="+mn-ea"/>
              </a:rPr>
              <a:t>( stack[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top-2</a:t>
            </a:r>
            <a:r>
              <a:rPr lang="en-US" altLang="zh-CN" sz="2400" dirty="0">
                <a:latin typeface="+mn-ea"/>
              </a:rPr>
              <a:t>].</a:t>
            </a:r>
            <a:r>
              <a:rPr lang="en-US" altLang="zh-CN" sz="2400" dirty="0" err="1">
                <a:latin typeface="+mn-ea"/>
              </a:rPr>
              <a:t>val</a:t>
            </a:r>
            <a:r>
              <a:rPr lang="en-US" altLang="zh-CN" sz="2400" dirty="0">
                <a:latin typeface="+mn-ea"/>
              </a:rPr>
              <a:t>, stack[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top-1</a:t>
            </a:r>
            <a:r>
              <a:rPr lang="en-US" altLang="zh-CN" sz="2400" dirty="0">
                <a:latin typeface="+mn-ea"/>
              </a:rPr>
              <a:t>].</a:t>
            </a:r>
            <a:r>
              <a:rPr lang="en-US" altLang="zh-CN" sz="2400" dirty="0" err="1">
                <a:latin typeface="+mn-ea"/>
              </a:rPr>
              <a:t>val</a:t>
            </a:r>
            <a:r>
              <a:rPr lang="en-US" altLang="zh-CN" sz="2400" dirty="0">
                <a:latin typeface="+mn-ea"/>
              </a:rPr>
              <a:t>, stack[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top</a:t>
            </a:r>
            <a:r>
              <a:rPr lang="en-US" altLang="zh-CN" sz="2400" dirty="0">
                <a:latin typeface="+mn-ea"/>
              </a:rPr>
              <a:t>].</a:t>
            </a:r>
            <a:r>
              <a:rPr lang="en-US" altLang="zh-CN" sz="2400" dirty="0" err="1">
                <a:latin typeface="+mn-ea"/>
              </a:rPr>
              <a:t>val</a:t>
            </a:r>
            <a:r>
              <a:rPr lang="en-US" altLang="zh-CN" sz="2400" dirty="0">
                <a:latin typeface="+mn-ea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>
                    <a:alpha val="30000"/>
                  </a:srgbClr>
                </a:solidFill>
                <a:latin typeface="+mn-ea"/>
              </a:rPr>
              <a:t>top</a:t>
            </a:r>
            <a:r>
              <a:rPr lang="en-US" altLang="zh-CN" sz="2400" dirty="0">
                <a:solidFill>
                  <a:schemeClr val="tx1">
                    <a:alpha val="30000"/>
                  </a:schemeClr>
                </a:solidFill>
                <a:latin typeface="+mn-ea"/>
              </a:rPr>
              <a:t> = </a:t>
            </a:r>
            <a:r>
              <a:rPr lang="en-US" altLang="zh-CN" sz="2400" dirty="0">
                <a:solidFill>
                  <a:srgbClr val="FF0000">
                    <a:alpha val="30000"/>
                  </a:srgbClr>
                </a:solidFill>
                <a:latin typeface="+mn-ea"/>
              </a:rPr>
              <a:t>top</a:t>
            </a:r>
            <a:r>
              <a:rPr lang="en-US" altLang="zh-CN" sz="2400" dirty="0">
                <a:solidFill>
                  <a:schemeClr val="tx1">
                    <a:alpha val="30000"/>
                  </a:schemeClr>
                </a:solidFill>
                <a:latin typeface="+mn-ea"/>
              </a:rPr>
              <a:t>-2;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D275AA0-D898-4B51-87EA-C32C3919C09E}"/>
              </a:ext>
            </a:extLst>
          </p:cNvPr>
          <p:cNvCxnSpPr>
            <a:cxnSpLocks/>
          </p:cNvCxnSpPr>
          <p:nvPr/>
        </p:nvCxnSpPr>
        <p:spPr>
          <a:xfrm flipH="1">
            <a:off x="5077088" y="4041124"/>
            <a:ext cx="705371" cy="122098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02ABF34-CEA8-4316-90D9-2D2C025E7152}"/>
              </a:ext>
            </a:extLst>
          </p:cNvPr>
          <p:cNvCxnSpPr>
            <a:cxnSpLocks/>
          </p:cNvCxnSpPr>
          <p:nvPr/>
        </p:nvCxnSpPr>
        <p:spPr>
          <a:xfrm>
            <a:off x="6452886" y="4015558"/>
            <a:ext cx="835893" cy="1284594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FCDC54B-B865-4F48-9C6B-73F5FC82FBD0}"/>
              </a:ext>
            </a:extLst>
          </p:cNvPr>
          <p:cNvCxnSpPr>
            <a:cxnSpLocks/>
          </p:cNvCxnSpPr>
          <p:nvPr/>
        </p:nvCxnSpPr>
        <p:spPr>
          <a:xfrm>
            <a:off x="6917283" y="4015558"/>
            <a:ext cx="2794182" cy="124655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BF20905-C943-4F40-8BF5-D438A3C8C906}"/>
              </a:ext>
            </a:extLst>
          </p:cNvPr>
          <p:cNvCxnSpPr>
            <a:cxnSpLocks/>
          </p:cNvCxnSpPr>
          <p:nvPr/>
        </p:nvCxnSpPr>
        <p:spPr>
          <a:xfrm flipH="1">
            <a:off x="2706683" y="4000055"/>
            <a:ext cx="2213062" cy="13911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5" grpId="0"/>
      <p:bldP spid="30" grpId="0"/>
      <p:bldP spid="31" grpId="0"/>
      <p:bldP spid="32" grpId="0"/>
      <p:bldP spid="33" grpId="0"/>
      <p:bldP spid="3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例：用</a:t>
            </a:r>
            <a:r>
              <a:rPr lang="en-US" altLang="zh-CN" dirty="0"/>
              <a:t>LR</a:t>
            </a:r>
            <a:r>
              <a:rPr lang="zh-CN" altLang="en-US" dirty="0"/>
              <a:t>分析法实现桌面计算器</a:t>
            </a:r>
            <a:r>
              <a:rPr lang="en-US" altLang="zh-CN" dirty="0"/>
              <a:t>(</a:t>
            </a:r>
            <a:r>
              <a:rPr lang="zh-CN" altLang="en-US" dirty="0"/>
              <a:t>分析栈添加</a:t>
            </a:r>
            <a:r>
              <a:rPr lang="en-US" altLang="zh-CN" dirty="0" err="1"/>
              <a:t>val</a:t>
            </a:r>
            <a:r>
              <a:rPr lang="zh-CN" altLang="en-US" dirty="0"/>
              <a:t>属性域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20B6D428-E136-4525-B7FF-75A560E99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934"/>
              </p:ext>
            </p:extLst>
          </p:nvPr>
        </p:nvGraphicFramePr>
        <p:xfrm>
          <a:off x="258287" y="1874520"/>
          <a:ext cx="11749681" cy="39428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01024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100368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  <a:gridCol w="7148289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d.lexval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); 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 top = top – 2; 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 top = top – 2; 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4546039-3F1F-75B5-DB59-3DA119978D15}"/>
              </a:ext>
            </a:extLst>
          </p:cNvPr>
          <p:cNvSpPr txBox="1"/>
          <p:nvPr/>
        </p:nvSpPr>
        <p:spPr>
          <a:xfrm>
            <a:off x="2328530" y="6127968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这些地方为什么没有栈操作？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FC6FB1C-D005-5E7D-21F4-B3F383B1383B}"/>
              </a:ext>
            </a:extLst>
          </p:cNvPr>
          <p:cNvCxnSpPr>
            <a:stCxn id="4" idx="0"/>
          </p:cNvCxnSpPr>
          <p:nvPr/>
        </p:nvCxnSpPr>
        <p:spPr>
          <a:xfrm flipV="1">
            <a:off x="4421411" y="3763926"/>
            <a:ext cx="480198" cy="2364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2F5E53-1B24-150F-F99D-1A4E922F1394}"/>
              </a:ext>
            </a:extLst>
          </p:cNvPr>
          <p:cNvCxnSpPr>
            <a:stCxn id="4" idx="0"/>
          </p:cNvCxnSpPr>
          <p:nvPr/>
        </p:nvCxnSpPr>
        <p:spPr>
          <a:xfrm flipV="1">
            <a:off x="4421411" y="4954772"/>
            <a:ext cx="512096" cy="1173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B911A06-0421-3E97-892C-4B6BC87DD632}"/>
              </a:ext>
            </a:extLst>
          </p:cNvPr>
          <p:cNvCxnSpPr>
            <a:stCxn id="4" idx="0"/>
          </p:cNvCxnSpPr>
          <p:nvPr/>
        </p:nvCxnSpPr>
        <p:spPr>
          <a:xfrm flipV="1">
            <a:off x="4421411" y="5624623"/>
            <a:ext cx="629054" cy="503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4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B1A3-74AE-48DA-9BA3-F075099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91F81-9497-48BD-9650-A3A1EC48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4832323" cy="57564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桌面计算器文法的</a:t>
            </a:r>
            <a:r>
              <a:rPr lang="en-US" altLang="zh-CN" dirty="0"/>
              <a:t>LR</a:t>
            </a:r>
            <a:r>
              <a:rPr lang="zh-CN" altLang="en-US" dirty="0"/>
              <a:t>分析表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B882AF3-38D4-49BE-8B25-1D4955CE2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532823"/>
              </p:ext>
            </p:extLst>
          </p:nvPr>
        </p:nvGraphicFramePr>
        <p:xfrm>
          <a:off x="6087603" y="1879426"/>
          <a:ext cx="5842457" cy="4378325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726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8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8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6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4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92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2738">
                <a:tc rowSpan="2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1438" marR="91438" marT="34288" marB="34288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ACTION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GOTO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600" b="1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＋</a:t>
                      </a: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zh-CN" altLang="en-US" sz="1600" b="1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600" b="1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（</a:t>
                      </a: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zh-CN" altLang="en-US" sz="1600" b="1" i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）</a:t>
                      </a: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</a:t>
                      </a:r>
                      <a:endParaRPr lang="zh-CN" altLang="en-US" sz="1600" b="1" i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latin typeface="+mn-ea"/>
                          <a:ea typeface="+mn-ea"/>
                        </a:rPr>
                        <a:t>s5</a:t>
                      </a:r>
                      <a:r>
                        <a:rPr lang="en-US" altLang="zh-CN" sz="1600" b="1" i="0" dirty="0">
                          <a:solidFill>
                            <a:schemeClr val="folHlink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3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s6</a:t>
                      </a:r>
                      <a:endParaRPr lang="zh-CN" altLang="en-US" sz="1600" b="1" i="0"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acc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chemeClr val="folHlink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s7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r2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3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chemeClr val="folHlink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s5</a:t>
                      </a:r>
                      <a:r>
                        <a:rPr lang="en-US" altLang="zh-CN" sz="1600" b="1" i="0">
                          <a:solidFill>
                            <a:schemeClr val="folHlink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73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chemeClr val="folHlink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r6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r6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r6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r6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s5</a:t>
                      </a:r>
                      <a:r>
                        <a:rPr lang="en-US" altLang="zh-CN" sz="1600" b="1" i="0">
                          <a:solidFill>
                            <a:schemeClr val="folHlink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73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s5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s4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s6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400" b="1" i="0" dirty="0">
                          <a:latin typeface="+mn-ea"/>
                          <a:ea typeface="+mn-ea"/>
                        </a:rPr>
                        <a:t>s11</a:t>
                      </a:r>
                      <a:endParaRPr lang="zh-CN" altLang="en-US" sz="14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73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s7</a:t>
                      </a:r>
                      <a:endParaRPr lang="zh-CN" altLang="en-US" sz="1600" b="1" i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r1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738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r3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737"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zh-CN" altLang="en-US" sz="1600" b="1" i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r>
                        <a:rPr lang="en-US" altLang="zh-CN" sz="1600" b="1" i="0">
                          <a:latin typeface="+mn-ea"/>
                          <a:ea typeface="+mn-ea"/>
                        </a:rPr>
                        <a:t>r5</a:t>
                      </a: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eaLnBrk="1" hangingPunct="1">
                        <a:buNone/>
                      </a:pPr>
                      <a:endParaRPr lang="zh-CN" altLang="en-US" sz="1600" b="1" i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8" marR="91438" marT="34288" marB="34288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7" name="Group 18">
            <a:extLst>
              <a:ext uri="{FF2B5EF4-FFF2-40B4-BE49-F238E27FC236}">
                <a16:creationId xmlns:a16="http://schemas.microsoft.com/office/drawing/2014/main" id="{840A5185-ADA8-4823-A787-A11EBED09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37116"/>
              </p:ext>
            </p:extLst>
          </p:nvPr>
        </p:nvGraphicFramePr>
        <p:xfrm>
          <a:off x="2230217" y="5120190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矩形 21">
            <a:extLst>
              <a:ext uri="{FF2B5EF4-FFF2-40B4-BE49-F238E27FC236}">
                <a16:creationId xmlns:a16="http://schemas.microsoft.com/office/drawing/2014/main" id="{472B3CA2-DC74-4185-8752-87E77AA0B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22" y="5199394"/>
            <a:ext cx="13997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0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81D8CE-58E7-4DC9-907A-1FBD93BA0B35}"/>
              </a:ext>
            </a:extLst>
          </p:cNvPr>
          <p:cNvSpPr txBox="1"/>
          <p:nvPr/>
        </p:nvSpPr>
        <p:spPr>
          <a:xfrm>
            <a:off x="7896852" y="135111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SLR(1)</a:t>
            </a:r>
            <a:r>
              <a:rPr lang="zh-CN" altLang="en-US" sz="2400" dirty="0">
                <a:latin typeface="+mn-ea"/>
              </a:rPr>
              <a:t>分析表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348B8-5555-1F42-3046-333BF116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" y="1423033"/>
            <a:ext cx="4962483" cy="362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4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0" y="1147553"/>
            <a:ext cx="2169759" cy="321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15ED79-5D14-47F4-BF83-B15617A8D6D4}"/>
              </a:ext>
            </a:extLst>
          </p:cNvPr>
          <p:cNvSpPr/>
          <p:nvPr/>
        </p:nvSpPr>
        <p:spPr>
          <a:xfrm>
            <a:off x="8695876" y="1529222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7BAB99-A6F2-419C-A688-4B68E229B158}"/>
              </a:ext>
            </a:extLst>
          </p:cNvPr>
          <p:cNvSpPr/>
          <p:nvPr/>
        </p:nvSpPr>
        <p:spPr>
          <a:xfrm>
            <a:off x="9373673" y="1529222"/>
            <a:ext cx="684212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#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BBC447-522E-4D05-AFDE-96A8BB262BBB}"/>
              </a:ext>
            </a:extLst>
          </p:cNvPr>
          <p:cNvSpPr/>
          <p:nvPr/>
        </p:nvSpPr>
        <p:spPr>
          <a:xfrm>
            <a:off x="10060643" y="1529222"/>
            <a:ext cx="684000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49898F-C291-47C5-BAB6-3AD902743166}"/>
              </a:ext>
            </a:extLst>
          </p:cNvPr>
          <p:cNvSpPr/>
          <p:nvPr/>
        </p:nvSpPr>
        <p:spPr>
          <a:xfrm>
            <a:off x="8695876" y="1908634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BB6E9C-8428-4380-89DF-4D90B15F4F70}"/>
              </a:ext>
            </a:extLst>
          </p:cNvPr>
          <p:cNvSpPr/>
          <p:nvPr/>
        </p:nvSpPr>
        <p:spPr>
          <a:xfrm>
            <a:off x="9376848" y="1908634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2EBFC3-9132-4976-A1D9-D6D125EA3715}"/>
              </a:ext>
            </a:extLst>
          </p:cNvPr>
          <p:cNvSpPr/>
          <p:nvPr/>
        </p:nvSpPr>
        <p:spPr>
          <a:xfrm>
            <a:off x="10060643" y="1908634"/>
            <a:ext cx="684000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21">
            <a:extLst>
              <a:ext uri="{FF2B5EF4-FFF2-40B4-BE49-F238E27FC236}">
                <a16:creationId xmlns:a16="http://schemas.microsoft.com/office/drawing/2014/main" id="{A5EA59EA-20E5-B36B-D6D8-763E85F92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41BD06-A79B-AE1A-F7B4-51F39D27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graphicFrame>
        <p:nvGraphicFramePr>
          <p:cNvPr id="20" name="表格 14">
            <a:extLst>
              <a:ext uri="{FF2B5EF4-FFF2-40B4-BE49-F238E27FC236}">
                <a16:creationId xmlns:a16="http://schemas.microsoft.com/office/drawing/2014/main" id="{FC0ED363-B3C1-4D94-0E54-2AD0795B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21" name="Group 18">
            <a:extLst>
              <a:ext uri="{FF2B5EF4-FFF2-40B4-BE49-F238E27FC236}">
                <a16:creationId xmlns:a16="http://schemas.microsoft.com/office/drawing/2014/main" id="{5E948737-2420-FE69-223B-1802F4B8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06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A9146A-A612-4504-8F51-E0A021E9F2D5}"/>
              </a:ext>
            </a:extLst>
          </p:cNvPr>
          <p:cNvSpPr/>
          <p:nvPr/>
        </p:nvSpPr>
        <p:spPr>
          <a:xfrm>
            <a:off x="8694063" y="1536599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CEB0EDD-83E0-435D-A2C8-A34F58BC3DE4}"/>
              </a:ext>
            </a:extLst>
          </p:cNvPr>
          <p:cNvSpPr/>
          <p:nvPr/>
        </p:nvSpPr>
        <p:spPr>
          <a:xfrm>
            <a:off x="9371860" y="1536599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#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CEC9B7E-A459-449C-A25D-0C1D1DA5DDEF}"/>
              </a:ext>
            </a:extLst>
          </p:cNvPr>
          <p:cNvSpPr/>
          <p:nvPr/>
        </p:nvSpPr>
        <p:spPr>
          <a:xfrm>
            <a:off x="10062917" y="1536599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26E435-CD89-4DEE-B83C-9AA418889837}"/>
              </a:ext>
            </a:extLst>
          </p:cNvPr>
          <p:cNvSpPr/>
          <p:nvPr/>
        </p:nvSpPr>
        <p:spPr>
          <a:xfrm>
            <a:off x="8694063" y="191601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28683C2-B4AE-4320-9ACA-C4B778552460}"/>
              </a:ext>
            </a:extLst>
          </p:cNvPr>
          <p:cNvSpPr/>
          <p:nvPr/>
        </p:nvSpPr>
        <p:spPr>
          <a:xfrm>
            <a:off x="9371860" y="191601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F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9AE7CE6-F091-436A-956B-C721766CB37E}"/>
              </a:ext>
            </a:extLst>
          </p:cNvPr>
          <p:cNvSpPr/>
          <p:nvPr/>
        </p:nvSpPr>
        <p:spPr>
          <a:xfrm>
            <a:off x="10062917" y="191601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49817A-FACB-E697-FEAB-C938E134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D287DDF6-7B14-5F9C-2E5D-C668E72CB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3" name="Group 18">
            <a:extLst>
              <a:ext uri="{FF2B5EF4-FFF2-40B4-BE49-F238E27FC236}">
                <a16:creationId xmlns:a16="http://schemas.microsoft.com/office/drawing/2014/main" id="{21A4EEA4-CDF7-8699-1CAF-1121C17EA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矩形 21">
            <a:extLst>
              <a:ext uri="{FF2B5EF4-FFF2-40B4-BE49-F238E27FC236}">
                <a16:creationId xmlns:a16="http://schemas.microsoft.com/office/drawing/2014/main" id="{54874917-3C11-3BCE-9593-A49B57DD6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157250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96636" cy="4042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C00000"/>
                </a:solidFill>
              </a:rPr>
              <a:t>基础文法</a:t>
            </a:r>
            <a:r>
              <a:rPr lang="zh-CN" altLang="en-US" sz="2800" dirty="0"/>
              <a:t>的基础上：</a:t>
            </a:r>
            <a:endParaRPr lang="en-US" altLang="zh-CN" sz="28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为每个</a:t>
            </a:r>
            <a:r>
              <a:rPr lang="zh-CN" altLang="en-US" sz="2400" dirty="0"/>
              <a:t>文法符号（</a:t>
            </a:r>
            <a:r>
              <a:rPr lang="zh-CN" altLang="en-US" sz="2400" dirty="0">
                <a:solidFill>
                  <a:schemeClr val="tx1"/>
                </a:solidFill>
              </a:rPr>
              <a:t>终结符或非终结符）配备若干相关</a:t>
            </a:r>
            <a:r>
              <a:rPr lang="zh-CN" altLang="en-US" sz="2400" dirty="0"/>
              <a:t>属性</a:t>
            </a:r>
            <a:r>
              <a:rPr lang="zh-CN" altLang="en-US" sz="2400" dirty="0">
                <a:solidFill>
                  <a:schemeClr val="tx1"/>
                </a:solidFill>
              </a:rPr>
              <a:t>，代表与文法符号相关信息，如</a:t>
            </a:r>
            <a:r>
              <a:rPr lang="zh-CN" altLang="en-US" sz="2400" dirty="0">
                <a:solidFill>
                  <a:srgbClr val="0000FF"/>
                </a:solidFill>
              </a:rPr>
              <a:t>类型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值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代码片段</a:t>
            </a:r>
            <a:r>
              <a:rPr lang="zh-CN" altLang="en-US" sz="2400" dirty="0">
                <a:solidFill>
                  <a:schemeClr val="tx1"/>
                </a:solidFill>
              </a:rPr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符号表内容</a:t>
            </a:r>
            <a:r>
              <a:rPr lang="zh-CN" altLang="en-US" sz="2400" dirty="0">
                <a:solidFill>
                  <a:schemeClr val="tx1"/>
                </a:solidFill>
              </a:rPr>
              <a:t>等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</a:rPr>
              <a:t>对于文法的每个</a:t>
            </a:r>
            <a:r>
              <a:rPr lang="zh-CN" altLang="en-US" sz="2400" dirty="0"/>
              <a:t>产生式</a:t>
            </a:r>
            <a:r>
              <a:rPr lang="zh-CN" altLang="en-US" sz="2400" dirty="0">
                <a:solidFill>
                  <a:schemeClr val="tx1"/>
                </a:solidFill>
              </a:rPr>
              <a:t>都配备了一组属性的</a:t>
            </a:r>
            <a:r>
              <a:rPr lang="zh-CN" altLang="en-US" sz="2400" dirty="0">
                <a:solidFill>
                  <a:srgbClr val="0000FF"/>
                </a:solidFill>
              </a:rPr>
              <a:t>语义规则</a:t>
            </a:r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zh-CN" altLang="en-US" sz="2400" dirty="0">
                <a:solidFill>
                  <a:srgbClr val="0000FF"/>
                </a:solidFill>
              </a:rPr>
              <a:t>动作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，对属性进行计算和传递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dirty="0"/>
              <a:t>又称</a:t>
            </a:r>
            <a:r>
              <a:rPr lang="zh-CN" altLang="en-US" sz="2800" dirty="0">
                <a:solidFill>
                  <a:srgbClr val="C00000"/>
                </a:solidFill>
              </a:rPr>
              <a:t>属性翻译文法</a:t>
            </a:r>
            <a:r>
              <a:rPr lang="en-US" altLang="zh-CN" sz="2800" dirty="0"/>
              <a:t>(Donald Knuth,1968)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4D3731-8155-5BF0-2DDB-223B16BF594E}"/>
              </a:ext>
            </a:extLst>
          </p:cNvPr>
          <p:cNvSpPr txBox="1"/>
          <p:nvPr/>
        </p:nvSpPr>
        <p:spPr>
          <a:xfrm>
            <a:off x="3066000" y="5764300"/>
            <a:ext cx="247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Donald Ervin Knuth</a:t>
            </a:r>
          </a:p>
          <a:p>
            <a:pPr algn="ctr"/>
            <a:r>
              <a:rPr lang="zh-CN" altLang="en-US" dirty="0"/>
              <a:t>唐纳德</a:t>
            </a:r>
            <a:r>
              <a:rPr lang="en-US" altLang="zh-CN" dirty="0"/>
              <a:t>·</a:t>
            </a:r>
            <a:r>
              <a:rPr lang="zh-CN" altLang="en-US" dirty="0"/>
              <a:t>克努特</a:t>
            </a:r>
            <a:r>
              <a:rPr lang="en-US" altLang="zh-CN" dirty="0"/>
              <a:t>(</a:t>
            </a:r>
            <a:r>
              <a:rPr lang="zh-CN" altLang="en-US" dirty="0"/>
              <a:t>高德纳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 descr="人戴着眼镜&#10;&#10;描述已自动生成">
            <a:extLst>
              <a:ext uri="{FF2B5EF4-FFF2-40B4-BE49-F238E27FC236}">
                <a16:creationId xmlns:a16="http://schemas.microsoft.com/office/drawing/2014/main" id="{7946C6CB-33C9-459F-CFF8-C96CE318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802" y="3787520"/>
            <a:ext cx="2217957" cy="2623111"/>
          </a:xfrm>
          <a:prstGeom prst="rect">
            <a:avLst/>
          </a:prstGeom>
        </p:spPr>
      </p:pic>
      <p:pic>
        <p:nvPicPr>
          <p:cNvPr id="11" name="图片 10" descr="书架前的人&#10;&#10;描述已自动生成">
            <a:extLst>
              <a:ext uri="{FF2B5EF4-FFF2-40B4-BE49-F238E27FC236}">
                <a16:creationId xmlns:a16="http://schemas.microsoft.com/office/drawing/2014/main" id="{CC9A5518-EC7A-5BAB-AC1E-79BAB3A1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65" y="4753091"/>
            <a:ext cx="2486311" cy="16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A2DF374-2145-40E4-B832-9D066A14B810}"/>
              </a:ext>
            </a:extLst>
          </p:cNvPr>
          <p:cNvSpPr/>
          <p:nvPr/>
        </p:nvSpPr>
        <p:spPr>
          <a:xfrm>
            <a:off x="8705781" y="1527358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953A3F-6A0C-4B92-B787-B2224409D18E}"/>
              </a:ext>
            </a:extLst>
          </p:cNvPr>
          <p:cNvSpPr/>
          <p:nvPr/>
        </p:nvSpPr>
        <p:spPr>
          <a:xfrm>
            <a:off x="9384279" y="1527358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#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83CF52-BEF8-4820-844E-E0B0094C5D89}"/>
              </a:ext>
            </a:extLst>
          </p:cNvPr>
          <p:cNvSpPr/>
          <p:nvPr/>
        </p:nvSpPr>
        <p:spPr>
          <a:xfrm>
            <a:off x="10064363" y="1527358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212D39F-6545-4956-8F26-5DD3A6154885}"/>
              </a:ext>
            </a:extLst>
          </p:cNvPr>
          <p:cNvSpPr/>
          <p:nvPr/>
        </p:nvSpPr>
        <p:spPr>
          <a:xfrm>
            <a:off x="8705781" y="190677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44BD1A-FAC1-47EE-87D7-1728E3777F79}"/>
              </a:ext>
            </a:extLst>
          </p:cNvPr>
          <p:cNvSpPr/>
          <p:nvPr/>
        </p:nvSpPr>
        <p:spPr>
          <a:xfrm>
            <a:off x="9384279" y="190677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44EEDC-CA4B-4AB4-95AA-1EEFA529EB94}"/>
              </a:ext>
            </a:extLst>
          </p:cNvPr>
          <p:cNvSpPr/>
          <p:nvPr/>
        </p:nvSpPr>
        <p:spPr>
          <a:xfrm>
            <a:off x="10064363" y="190677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F0EA681-0A87-4247-80DC-C2B2D2C98C17}"/>
              </a:ext>
            </a:extLst>
          </p:cNvPr>
          <p:cNvSpPr/>
          <p:nvPr/>
        </p:nvSpPr>
        <p:spPr>
          <a:xfrm>
            <a:off x="8705781" y="2284596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7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52A0791-9865-48F9-B97B-567E7F57802A}"/>
              </a:ext>
            </a:extLst>
          </p:cNvPr>
          <p:cNvSpPr/>
          <p:nvPr/>
        </p:nvSpPr>
        <p:spPr>
          <a:xfrm>
            <a:off x="9384279" y="2284596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*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F35EEA6-20FE-4F05-BBC5-D3E1DEB1AEA2}"/>
              </a:ext>
            </a:extLst>
          </p:cNvPr>
          <p:cNvSpPr/>
          <p:nvPr/>
        </p:nvSpPr>
        <p:spPr>
          <a:xfrm>
            <a:off x="10064363" y="2284596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49528F-63D6-44C5-8A2F-9D3226744690}"/>
              </a:ext>
            </a:extLst>
          </p:cNvPr>
          <p:cNvSpPr/>
          <p:nvPr/>
        </p:nvSpPr>
        <p:spPr>
          <a:xfrm>
            <a:off x="8705781" y="266242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021F2ED-91D6-469E-AC58-447A6D6E3C8F}"/>
              </a:ext>
            </a:extLst>
          </p:cNvPr>
          <p:cNvSpPr/>
          <p:nvPr/>
        </p:nvSpPr>
        <p:spPr>
          <a:xfrm>
            <a:off x="9384279" y="266242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</a:t>
            </a:r>
            <a:endParaRPr lang="zh-CN" altLang="en-US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BF60E22-FC01-459B-8E57-985B3C576341}"/>
              </a:ext>
            </a:extLst>
          </p:cNvPr>
          <p:cNvSpPr/>
          <p:nvPr/>
        </p:nvSpPr>
        <p:spPr>
          <a:xfrm>
            <a:off x="10064363" y="266242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050793-0DBB-0B11-972D-68793CF3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F1853B3-A88D-4FA1-DB46-783BA3D96394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12EB8CDD-FEB7-C5DC-4CF9-E2E5D9133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3" name="Group 18">
            <a:extLst>
              <a:ext uri="{FF2B5EF4-FFF2-40B4-BE49-F238E27FC236}">
                <a16:creationId xmlns:a16="http://schemas.microsoft.com/office/drawing/2014/main" id="{1DCADC10-3CDD-D832-4710-B79EB1FD6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矩形 21">
            <a:extLst>
              <a:ext uri="{FF2B5EF4-FFF2-40B4-BE49-F238E27FC236}">
                <a16:creationId xmlns:a16="http://schemas.microsoft.com/office/drawing/2014/main" id="{2C375642-A192-21A1-7801-A687618A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3142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2EEBF1-F26F-42E2-90CC-FF8E59A40A71}"/>
              </a:ext>
            </a:extLst>
          </p:cNvPr>
          <p:cNvSpPr/>
          <p:nvPr/>
        </p:nvSpPr>
        <p:spPr>
          <a:xfrm>
            <a:off x="8710099" y="1530992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0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C01747D-4348-4268-8517-23983459ABCF}"/>
              </a:ext>
            </a:extLst>
          </p:cNvPr>
          <p:cNvSpPr/>
          <p:nvPr/>
        </p:nvSpPr>
        <p:spPr>
          <a:xfrm>
            <a:off x="9391773" y="1530992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#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6452BB-773B-4B59-BB04-903D39CB74E3}"/>
              </a:ext>
            </a:extLst>
          </p:cNvPr>
          <p:cNvSpPr/>
          <p:nvPr/>
        </p:nvSpPr>
        <p:spPr>
          <a:xfrm>
            <a:off x="10083288" y="1530992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0387BCE-44B6-4CC2-AD90-C61EE1372EA4}"/>
              </a:ext>
            </a:extLst>
          </p:cNvPr>
          <p:cNvSpPr/>
          <p:nvPr/>
        </p:nvSpPr>
        <p:spPr>
          <a:xfrm>
            <a:off x="8710099" y="191040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2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36F1C7C-38EA-404B-9D42-55668FBACCC4}"/>
              </a:ext>
            </a:extLst>
          </p:cNvPr>
          <p:cNvSpPr/>
          <p:nvPr/>
        </p:nvSpPr>
        <p:spPr>
          <a:xfrm>
            <a:off x="9391773" y="191040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T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FA9316A-0E2B-451E-9042-5652BB48CDAE}"/>
              </a:ext>
            </a:extLst>
          </p:cNvPr>
          <p:cNvSpPr/>
          <p:nvPr/>
        </p:nvSpPr>
        <p:spPr>
          <a:xfrm>
            <a:off x="10083288" y="191040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3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A1FB84A-C953-46C5-8BBF-AB253072B163}"/>
              </a:ext>
            </a:extLst>
          </p:cNvPr>
          <p:cNvSpPr/>
          <p:nvPr/>
        </p:nvSpPr>
        <p:spPr>
          <a:xfrm>
            <a:off x="8710099" y="2288229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7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D3B0E48-BCC0-4391-9EEB-63D4F75CF664}"/>
              </a:ext>
            </a:extLst>
          </p:cNvPr>
          <p:cNvSpPr/>
          <p:nvPr/>
        </p:nvSpPr>
        <p:spPr>
          <a:xfrm>
            <a:off x="9391773" y="2288229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*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C939E25-7C4D-47AE-9C0B-973DA80BC5F3}"/>
              </a:ext>
            </a:extLst>
          </p:cNvPr>
          <p:cNvSpPr/>
          <p:nvPr/>
        </p:nvSpPr>
        <p:spPr>
          <a:xfrm>
            <a:off x="8710099" y="266605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10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5D8DC80-CF11-4EAC-989D-D79F9232C352}"/>
              </a:ext>
            </a:extLst>
          </p:cNvPr>
          <p:cNvSpPr/>
          <p:nvPr/>
        </p:nvSpPr>
        <p:spPr>
          <a:xfrm>
            <a:off x="9391773" y="266605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F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5597ED-8A72-4535-0928-582D396D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0B0CB42B-48F6-4448-8C78-0B4E694888F9}"/>
              </a:ext>
            </a:extLst>
          </p:cNvPr>
          <p:cNvSpPr/>
          <p:nvPr/>
        </p:nvSpPr>
        <p:spPr>
          <a:xfrm>
            <a:off x="10083288" y="191040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15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0A26BD1-214A-435D-9FBA-3702BFD70414}"/>
              </a:ext>
            </a:extLst>
          </p:cNvPr>
          <p:cNvSpPr/>
          <p:nvPr/>
        </p:nvSpPr>
        <p:spPr>
          <a:xfrm>
            <a:off x="10083288" y="2288229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831D127-E324-4DFF-AA77-EBDE98AFF32E}"/>
              </a:ext>
            </a:extLst>
          </p:cNvPr>
          <p:cNvSpPr/>
          <p:nvPr/>
        </p:nvSpPr>
        <p:spPr>
          <a:xfrm>
            <a:off x="10083288" y="2666054"/>
            <a:ext cx="684000" cy="396000"/>
          </a:xfrm>
          <a:prstGeom prst="rect">
            <a:avLst/>
          </a:prstGeom>
          <a:solidFill>
            <a:srgbClr val="F5C040">
              <a:lumMod val="60000"/>
              <a:lumOff val="40000"/>
            </a:srgb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5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44C4F2EA-264D-BC8A-B42F-148DF35AB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2" name="Group 18">
            <a:extLst>
              <a:ext uri="{FF2B5EF4-FFF2-40B4-BE49-F238E27FC236}">
                <a16:creationId xmlns:a16="http://schemas.microsoft.com/office/drawing/2014/main" id="{63461B52-2388-DF0E-7000-95A1BBD0D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21">
            <a:extLst>
              <a:ext uri="{FF2B5EF4-FFF2-40B4-BE49-F238E27FC236}">
                <a16:creationId xmlns:a16="http://schemas.microsoft.com/office/drawing/2014/main" id="{24D73DEC-1956-C446-8248-51BE52C0B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E215065-13EA-519E-2F39-7B9D59E8BDED}"/>
              </a:ext>
            </a:extLst>
          </p:cNvPr>
          <p:cNvCxnSpPr/>
          <p:nvPr/>
        </p:nvCxnSpPr>
        <p:spPr>
          <a:xfrm>
            <a:off x="1383030" y="3727333"/>
            <a:ext cx="55435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7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1" grpId="0" animBg="1"/>
      <p:bldP spid="41" grpId="1" animBg="1"/>
      <p:bldP spid="42" grpId="0" animBg="1"/>
      <p:bldP spid="42" grpId="1" animBg="1"/>
      <p:bldP spid="44" grpId="0" animBg="1"/>
      <p:bldP spid="40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29275A3-2399-4BF5-9A5C-8808B63D148C}"/>
              </a:ext>
            </a:extLst>
          </p:cNvPr>
          <p:cNvSpPr/>
          <p:nvPr/>
        </p:nvSpPr>
        <p:spPr>
          <a:xfrm>
            <a:off x="8706827" y="1528279"/>
            <a:ext cx="684000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4B795FB-6D70-4778-9E40-4C7799C32920}"/>
              </a:ext>
            </a:extLst>
          </p:cNvPr>
          <p:cNvSpPr/>
          <p:nvPr/>
        </p:nvSpPr>
        <p:spPr>
          <a:xfrm>
            <a:off x="9398127" y="1536599"/>
            <a:ext cx="684212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#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267753B-CF5F-46CB-96A5-63EFA59A3087}"/>
              </a:ext>
            </a:extLst>
          </p:cNvPr>
          <p:cNvSpPr/>
          <p:nvPr/>
        </p:nvSpPr>
        <p:spPr>
          <a:xfrm>
            <a:off x="10071861" y="1536599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E3BCC10-6173-4FAD-9DDD-DCDA8535616E}"/>
              </a:ext>
            </a:extLst>
          </p:cNvPr>
          <p:cNvSpPr/>
          <p:nvPr/>
        </p:nvSpPr>
        <p:spPr>
          <a:xfrm>
            <a:off x="8706827" y="190458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1924A6C-FF6D-444E-9182-767E0CB5A5CC}"/>
              </a:ext>
            </a:extLst>
          </p:cNvPr>
          <p:cNvSpPr/>
          <p:nvPr/>
        </p:nvSpPr>
        <p:spPr>
          <a:xfrm>
            <a:off x="9398127" y="1904581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T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2C1B61-2DB2-4258-997E-2F5BCC1D6AE3}"/>
              </a:ext>
            </a:extLst>
          </p:cNvPr>
          <p:cNvSpPr/>
          <p:nvPr/>
        </p:nvSpPr>
        <p:spPr>
          <a:xfrm>
            <a:off x="10070273" y="190458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15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73925B-42A7-0335-AF9D-93C2BFED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3484EF54-F370-7994-6DCA-51335A6F0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2" name="Group 18">
            <a:extLst>
              <a:ext uri="{FF2B5EF4-FFF2-40B4-BE49-F238E27FC236}">
                <a16:creationId xmlns:a16="http://schemas.microsoft.com/office/drawing/2014/main" id="{8D0F5991-D259-EE18-7B0E-F206CD31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21">
            <a:extLst>
              <a:ext uri="{FF2B5EF4-FFF2-40B4-BE49-F238E27FC236}">
                <a16:creationId xmlns:a16="http://schemas.microsoft.com/office/drawing/2014/main" id="{030ADF21-C001-402F-6E92-61A6CE2B1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257406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159028" cy="617641"/>
          </a:xfrm>
        </p:spPr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9B2C77-E2F8-471C-846B-E9459C3F318D}"/>
              </a:ext>
            </a:extLst>
          </p:cNvPr>
          <p:cNvSpPr/>
          <p:nvPr/>
        </p:nvSpPr>
        <p:spPr>
          <a:xfrm>
            <a:off x="8694604" y="1526924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0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7549E1C-59B1-4870-A221-6896D747C816}"/>
              </a:ext>
            </a:extLst>
          </p:cNvPr>
          <p:cNvSpPr/>
          <p:nvPr/>
        </p:nvSpPr>
        <p:spPr>
          <a:xfrm>
            <a:off x="9359767" y="1526924"/>
            <a:ext cx="684212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#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B5DD0E4-9E38-4D32-829C-1A1DA11D02DE}"/>
              </a:ext>
            </a:extLst>
          </p:cNvPr>
          <p:cNvSpPr/>
          <p:nvPr/>
        </p:nvSpPr>
        <p:spPr>
          <a:xfrm>
            <a:off x="10025564" y="1526924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B46EFB8-024D-495E-93BE-6501EBD2CCDB}"/>
              </a:ext>
            </a:extLst>
          </p:cNvPr>
          <p:cNvSpPr/>
          <p:nvPr/>
        </p:nvSpPr>
        <p:spPr>
          <a:xfrm>
            <a:off x="8694604" y="190633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E4CF146-75CE-4F7F-B52A-646C3041F00D}"/>
              </a:ext>
            </a:extLst>
          </p:cNvPr>
          <p:cNvSpPr/>
          <p:nvPr/>
        </p:nvSpPr>
        <p:spPr>
          <a:xfrm>
            <a:off x="9359767" y="1906336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E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3C18FBF-7A0C-4601-B54A-A020BC041D6A}"/>
              </a:ext>
            </a:extLst>
          </p:cNvPr>
          <p:cNvSpPr/>
          <p:nvPr/>
        </p:nvSpPr>
        <p:spPr>
          <a:xfrm>
            <a:off x="10025564" y="1904169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15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FEB5EFD-913E-425E-96A8-17DEDDCED1A1}"/>
              </a:ext>
            </a:extLst>
          </p:cNvPr>
          <p:cNvSpPr/>
          <p:nvPr/>
        </p:nvSpPr>
        <p:spPr>
          <a:xfrm>
            <a:off x="8694604" y="228416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6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32C309D-44E6-4523-BF66-A9611C876515}"/>
              </a:ext>
            </a:extLst>
          </p:cNvPr>
          <p:cNvSpPr/>
          <p:nvPr/>
        </p:nvSpPr>
        <p:spPr>
          <a:xfrm>
            <a:off x="9359767" y="2284161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E01F638-FBC4-473B-A1DC-89FA349C1ACE}"/>
              </a:ext>
            </a:extLst>
          </p:cNvPr>
          <p:cNvSpPr/>
          <p:nvPr/>
        </p:nvSpPr>
        <p:spPr>
          <a:xfrm>
            <a:off x="10025564" y="228416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_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83542FE-98EA-42E6-8B0F-AB13132A33CF}"/>
              </a:ext>
            </a:extLst>
          </p:cNvPr>
          <p:cNvSpPr/>
          <p:nvPr/>
        </p:nvSpPr>
        <p:spPr>
          <a:xfrm>
            <a:off x="8694604" y="266198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5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2629F9F-C499-4704-BFD5-A5F3A4E27A7E}"/>
              </a:ext>
            </a:extLst>
          </p:cNvPr>
          <p:cNvSpPr/>
          <p:nvPr/>
        </p:nvSpPr>
        <p:spPr>
          <a:xfrm>
            <a:off x="9359767" y="2661986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b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1DF31C5-88AD-4769-837E-916AFFC67ED6}"/>
              </a:ext>
            </a:extLst>
          </p:cNvPr>
          <p:cNvSpPr/>
          <p:nvPr/>
        </p:nvSpPr>
        <p:spPr>
          <a:xfrm>
            <a:off x="10025564" y="266198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rPr>
              <a:t>4</a:t>
            </a:r>
            <a:endParaRPr lang="zh-CN" altLang="en-US" dirty="0">
              <a:solidFill>
                <a:prstClr val="black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9" name="Line 41">
            <a:extLst>
              <a:ext uri="{FF2B5EF4-FFF2-40B4-BE49-F238E27FC236}">
                <a16:creationId xmlns:a16="http://schemas.microsoft.com/office/drawing/2014/main" id="{9C007033-914C-44FB-803C-D9D7F8FCF2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82028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Line 41">
            <a:extLst>
              <a:ext uri="{FF2B5EF4-FFF2-40B4-BE49-F238E27FC236}">
                <a16:creationId xmlns:a16="http://schemas.microsoft.com/office/drawing/2014/main" id="{0C6F152B-9DEA-40D3-982F-5C3AB52294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0434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6FBF73-69BD-3AA8-53C6-70092BC4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E79F5387-6246-F091-AFDD-F121C3B35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2" name="Group 18">
            <a:extLst>
              <a:ext uri="{FF2B5EF4-FFF2-40B4-BE49-F238E27FC236}">
                <a16:creationId xmlns:a16="http://schemas.microsoft.com/office/drawing/2014/main" id="{2972CF2A-A05D-938C-E39F-E47B2B1B0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21">
            <a:extLst>
              <a:ext uri="{FF2B5EF4-FFF2-40B4-BE49-F238E27FC236}">
                <a16:creationId xmlns:a16="http://schemas.microsoft.com/office/drawing/2014/main" id="{0B5B668B-69DD-5EDF-F335-E94E1C97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23704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159028" cy="617641"/>
          </a:xfrm>
        </p:spPr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Line 41">
            <a:extLst>
              <a:ext uri="{FF2B5EF4-FFF2-40B4-BE49-F238E27FC236}">
                <a16:creationId xmlns:a16="http://schemas.microsoft.com/office/drawing/2014/main" id="{9C007033-914C-44FB-803C-D9D7F8FCF2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82028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Line 41">
            <a:extLst>
              <a:ext uri="{FF2B5EF4-FFF2-40B4-BE49-F238E27FC236}">
                <a16:creationId xmlns:a16="http://schemas.microsoft.com/office/drawing/2014/main" id="{0C6F152B-9DEA-40D3-982F-5C3AB52294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0434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3EA0F64-109D-4BB4-B7F3-CE15ADFB208E}"/>
              </a:ext>
            </a:extLst>
          </p:cNvPr>
          <p:cNvSpPr/>
          <p:nvPr/>
        </p:nvSpPr>
        <p:spPr>
          <a:xfrm>
            <a:off x="8710100" y="1526924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0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63FC0A8-249B-4CB0-9C52-CD7045985B46}"/>
              </a:ext>
            </a:extLst>
          </p:cNvPr>
          <p:cNvSpPr/>
          <p:nvPr/>
        </p:nvSpPr>
        <p:spPr>
          <a:xfrm>
            <a:off x="9375263" y="1526924"/>
            <a:ext cx="684212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#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96F693C-23A3-417E-991C-FF2BB9569B20}"/>
              </a:ext>
            </a:extLst>
          </p:cNvPr>
          <p:cNvSpPr/>
          <p:nvPr/>
        </p:nvSpPr>
        <p:spPr>
          <a:xfrm>
            <a:off x="10046731" y="1526924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D75A285-0334-4CEE-8D63-D509BFD511EE}"/>
              </a:ext>
            </a:extLst>
          </p:cNvPr>
          <p:cNvSpPr/>
          <p:nvPr/>
        </p:nvSpPr>
        <p:spPr>
          <a:xfrm>
            <a:off x="8710100" y="190633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19DD988-A14C-4979-9891-B632BDF72EAD}"/>
              </a:ext>
            </a:extLst>
          </p:cNvPr>
          <p:cNvSpPr/>
          <p:nvPr/>
        </p:nvSpPr>
        <p:spPr>
          <a:xfrm>
            <a:off x="9375263" y="1906336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E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D63027-A6A7-46D0-8B84-D32D69EF4F3C}"/>
              </a:ext>
            </a:extLst>
          </p:cNvPr>
          <p:cNvSpPr/>
          <p:nvPr/>
        </p:nvSpPr>
        <p:spPr>
          <a:xfrm>
            <a:off x="10046731" y="1900840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15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8C09EDD-C00F-4DE7-8A49-0CE01BE410A8}"/>
              </a:ext>
            </a:extLst>
          </p:cNvPr>
          <p:cNvSpPr/>
          <p:nvPr/>
        </p:nvSpPr>
        <p:spPr>
          <a:xfrm>
            <a:off x="8710100" y="228416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6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F7E061B-A5E6-4D94-AE04-0D8525C38B41}"/>
              </a:ext>
            </a:extLst>
          </p:cNvPr>
          <p:cNvSpPr/>
          <p:nvPr/>
        </p:nvSpPr>
        <p:spPr>
          <a:xfrm>
            <a:off x="9375263" y="2284161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38E8914-9EA2-407F-91E7-6B48337A12BB}"/>
              </a:ext>
            </a:extLst>
          </p:cNvPr>
          <p:cNvSpPr/>
          <p:nvPr/>
        </p:nvSpPr>
        <p:spPr>
          <a:xfrm>
            <a:off x="10046731" y="228416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A6FF5F2-246F-468C-BD1C-EAFA5DAD51CF}"/>
              </a:ext>
            </a:extLst>
          </p:cNvPr>
          <p:cNvSpPr/>
          <p:nvPr/>
        </p:nvSpPr>
        <p:spPr>
          <a:xfrm>
            <a:off x="8710100" y="266198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3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8748811-AB6F-4C4A-8A33-01C95A0538A2}"/>
              </a:ext>
            </a:extLst>
          </p:cNvPr>
          <p:cNvSpPr/>
          <p:nvPr/>
        </p:nvSpPr>
        <p:spPr>
          <a:xfrm>
            <a:off x="9375263" y="2661986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3623700-26DB-4819-9A85-3FD9DE97FA2F}"/>
              </a:ext>
            </a:extLst>
          </p:cNvPr>
          <p:cNvSpPr/>
          <p:nvPr/>
        </p:nvSpPr>
        <p:spPr>
          <a:xfrm>
            <a:off x="10046731" y="266198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4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C95E2-25FD-BA50-E164-785436849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9E751980-5066-9E91-6094-CAB26CEB1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2" name="Group 18">
            <a:extLst>
              <a:ext uri="{FF2B5EF4-FFF2-40B4-BE49-F238E27FC236}">
                <a16:creationId xmlns:a16="http://schemas.microsoft.com/office/drawing/2014/main" id="{53313162-C5B0-A811-7E9A-4CE26615E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21">
            <a:extLst>
              <a:ext uri="{FF2B5EF4-FFF2-40B4-BE49-F238E27FC236}">
                <a16:creationId xmlns:a16="http://schemas.microsoft.com/office/drawing/2014/main" id="{CF53C7FD-37B5-F518-96F3-A0932127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22214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159028" cy="617641"/>
          </a:xfrm>
        </p:spPr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Line 41">
            <a:extLst>
              <a:ext uri="{FF2B5EF4-FFF2-40B4-BE49-F238E27FC236}">
                <a16:creationId xmlns:a16="http://schemas.microsoft.com/office/drawing/2014/main" id="{9C007033-914C-44FB-803C-D9D7F8FCF2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82028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Line 41">
            <a:extLst>
              <a:ext uri="{FF2B5EF4-FFF2-40B4-BE49-F238E27FC236}">
                <a16:creationId xmlns:a16="http://schemas.microsoft.com/office/drawing/2014/main" id="{0C6F152B-9DEA-40D3-982F-5C3AB52294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0434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4C9623-0259-4F52-8ED8-9352723B492F}"/>
              </a:ext>
            </a:extLst>
          </p:cNvPr>
          <p:cNvSpPr/>
          <p:nvPr/>
        </p:nvSpPr>
        <p:spPr>
          <a:xfrm>
            <a:off x="8692848" y="1525169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0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9FD0B5-0166-41B0-A0AE-1590B8BD0B33}"/>
              </a:ext>
            </a:extLst>
          </p:cNvPr>
          <p:cNvSpPr/>
          <p:nvPr/>
        </p:nvSpPr>
        <p:spPr>
          <a:xfrm>
            <a:off x="9369441" y="1525169"/>
            <a:ext cx="684212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#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94032BC-2F7E-4E71-BC7B-B0FC6FBAD2C6}"/>
              </a:ext>
            </a:extLst>
          </p:cNvPr>
          <p:cNvSpPr/>
          <p:nvPr/>
        </p:nvSpPr>
        <p:spPr>
          <a:xfrm>
            <a:off x="10031745" y="1525169"/>
            <a:ext cx="684213" cy="395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0FCC30-688A-42E6-A94A-79D4CBC98805}"/>
              </a:ext>
            </a:extLst>
          </p:cNvPr>
          <p:cNvSpPr/>
          <p:nvPr/>
        </p:nvSpPr>
        <p:spPr>
          <a:xfrm>
            <a:off x="8692848" y="190458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80F468-AAEC-48CC-B875-0793BEFC4D20}"/>
              </a:ext>
            </a:extLst>
          </p:cNvPr>
          <p:cNvSpPr/>
          <p:nvPr/>
        </p:nvSpPr>
        <p:spPr>
          <a:xfrm>
            <a:off x="9369441" y="1904581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E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C6D459F-5C83-487D-9F6A-819BEE9E6229}"/>
              </a:ext>
            </a:extLst>
          </p:cNvPr>
          <p:cNvSpPr/>
          <p:nvPr/>
        </p:nvSpPr>
        <p:spPr>
          <a:xfrm>
            <a:off x="8692848" y="228240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6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F4028A8-83C5-4532-86C6-70D39250F3A1}"/>
              </a:ext>
            </a:extLst>
          </p:cNvPr>
          <p:cNvSpPr/>
          <p:nvPr/>
        </p:nvSpPr>
        <p:spPr>
          <a:xfrm>
            <a:off x="9369441" y="2282406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D4F8B9E-0B99-43D9-9A44-0C003620B385}"/>
              </a:ext>
            </a:extLst>
          </p:cNvPr>
          <p:cNvSpPr/>
          <p:nvPr/>
        </p:nvSpPr>
        <p:spPr>
          <a:xfrm>
            <a:off x="8692848" y="266023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9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9EC956C-7ABE-42AF-8CAE-059C3324BFB8}"/>
              </a:ext>
            </a:extLst>
          </p:cNvPr>
          <p:cNvSpPr/>
          <p:nvPr/>
        </p:nvSpPr>
        <p:spPr>
          <a:xfrm>
            <a:off x="9369441" y="2660231"/>
            <a:ext cx="684212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883653-68A2-32EE-FE8E-F1D80B56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06CAEC1D-DD0F-4CD3-915F-C0557518E59F}"/>
              </a:ext>
            </a:extLst>
          </p:cNvPr>
          <p:cNvSpPr/>
          <p:nvPr/>
        </p:nvSpPr>
        <p:spPr>
          <a:xfrm>
            <a:off x="10031745" y="190458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19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AF509AD-463A-4A34-A13C-95EAA86892ED}"/>
              </a:ext>
            </a:extLst>
          </p:cNvPr>
          <p:cNvSpPr/>
          <p:nvPr/>
        </p:nvSpPr>
        <p:spPr>
          <a:xfrm>
            <a:off x="10031745" y="190458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15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E767316-F3CD-4B3A-97F2-1F56B2AB995E}"/>
              </a:ext>
            </a:extLst>
          </p:cNvPr>
          <p:cNvSpPr/>
          <p:nvPr/>
        </p:nvSpPr>
        <p:spPr>
          <a:xfrm>
            <a:off x="10031745" y="2282406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66C7693-74AF-428D-BC4E-231905B1505B}"/>
              </a:ext>
            </a:extLst>
          </p:cNvPr>
          <p:cNvSpPr/>
          <p:nvPr/>
        </p:nvSpPr>
        <p:spPr>
          <a:xfrm>
            <a:off x="10031745" y="2660231"/>
            <a:ext cx="684213" cy="395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4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3812EADE-626B-963C-EE26-368C7E4D8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2" name="Group 18">
            <a:extLst>
              <a:ext uri="{FF2B5EF4-FFF2-40B4-BE49-F238E27FC236}">
                <a16:creationId xmlns:a16="http://schemas.microsoft.com/office/drawing/2014/main" id="{12992EB2-7AB1-CAF7-D73E-29CE5F828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21">
            <a:extLst>
              <a:ext uri="{FF2B5EF4-FFF2-40B4-BE49-F238E27FC236}">
                <a16:creationId xmlns:a16="http://schemas.microsoft.com/office/drawing/2014/main" id="{97BB781C-5B58-B683-F0AD-52041BEA0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481A7C5-288A-834C-1D52-A6A730467B10}"/>
              </a:ext>
            </a:extLst>
          </p:cNvPr>
          <p:cNvCxnSpPr/>
          <p:nvPr/>
        </p:nvCxnSpPr>
        <p:spPr>
          <a:xfrm>
            <a:off x="1383030" y="2802663"/>
            <a:ext cx="55435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1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54" grpId="0" animBg="1"/>
      <p:bldP spid="55" grpId="0" animBg="1"/>
      <p:bldP spid="57" grpId="0" animBg="1"/>
      <p:bldP spid="57" grpId="1" animBg="1"/>
      <p:bldP spid="58" grpId="0" animBg="1"/>
      <p:bldP spid="58" grpId="1" animBg="1"/>
      <p:bldP spid="60" grpId="0" animBg="1"/>
      <p:bldP spid="38" grpId="0" animBg="1"/>
      <p:bldP spid="56" grpId="0" animBg="1"/>
      <p:bldP spid="5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159028" cy="617641"/>
          </a:xfrm>
        </p:spPr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65" y="766302"/>
            <a:ext cx="3923756" cy="617641"/>
          </a:xfrm>
        </p:spPr>
        <p:txBody>
          <a:bodyPr/>
          <a:lstStyle/>
          <a:p>
            <a:r>
              <a:rPr lang="en-US" altLang="zh-CN" dirty="0"/>
              <a:t>S-</a:t>
            </a:r>
            <a:r>
              <a:rPr lang="zh-CN" altLang="en-US" dirty="0"/>
              <a:t>属性文法分析过程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BB3950-7C19-47E3-92E0-EB8E2D98C2EE}"/>
              </a:ext>
            </a:extLst>
          </p:cNvPr>
          <p:cNvSpPr txBox="1">
            <a:spLocks noChangeArrowheads="1"/>
          </p:cNvSpPr>
          <p:nvPr/>
        </p:nvSpPr>
        <p:spPr>
          <a:xfrm>
            <a:off x="8665881" y="1147554"/>
            <a:ext cx="2019300" cy="317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buClrTx/>
              <a:buFont typeface="Symbol" panose="05050102010706020507" pitchFamily="18" charset="2"/>
              <a:buNone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符号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属性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26B4A6E9-35DE-44E5-8C48-6774F909B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409" y="602577"/>
            <a:ext cx="18710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 sz="2100" dirty="0">
                <a:latin typeface="+mn-ea"/>
                <a:cs typeface="Times New Roman" pitchFamily="18" charset="0"/>
              </a:rPr>
              <a:t>输入：</a:t>
            </a:r>
            <a:r>
              <a:rPr kumimoji="1" lang="en-US" altLang="zh-CN" sz="2100" dirty="0">
                <a:latin typeface="+mn-ea"/>
                <a:cs typeface="Times New Roman" pitchFamily="18" charset="0"/>
              </a:rPr>
              <a:t> </a:t>
            </a:r>
            <a:r>
              <a:rPr kumimoji="1" lang="en-US" altLang="zh-CN" sz="2100" dirty="0">
                <a:solidFill>
                  <a:srgbClr val="0000FF"/>
                </a:solidFill>
                <a:latin typeface="+mn-ea"/>
                <a:cs typeface="Times New Roman" pitchFamily="18" charset="0"/>
              </a:rPr>
              <a:t>3*5+4</a:t>
            </a:r>
            <a:endParaRPr lang="zh-CN" altLang="en-US" sz="2100" dirty="0">
              <a:solidFill>
                <a:srgbClr val="0000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4" name="Line 41">
            <a:extLst>
              <a:ext uri="{FF2B5EF4-FFF2-40B4-BE49-F238E27FC236}">
                <a16:creationId xmlns:a16="http://schemas.microsoft.com/office/drawing/2014/main" id="{4F077B20-8564-4F24-B7B7-51E80548F1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16997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Line 41">
            <a:extLst>
              <a:ext uri="{FF2B5EF4-FFF2-40B4-BE49-F238E27FC236}">
                <a16:creationId xmlns:a16="http://schemas.microsoft.com/office/drawing/2014/main" id="{A4720787-DEAB-47AC-A6B6-53D7C23864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61459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97" name="直接连接符 196">
            <a:extLst>
              <a:ext uri="{FF2B5EF4-FFF2-40B4-BE49-F238E27FC236}">
                <a16:creationId xmlns:a16="http://schemas.microsoft.com/office/drawing/2014/main" id="{55D0796E-F23D-44D4-8B1D-90F811376888}"/>
              </a:ext>
            </a:extLst>
          </p:cNvPr>
          <p:cNvCxnSpPr/>
          <p:nvPr/>
        </p:nvCxnSpPr>
        <p:spPr>
          <a:xfrm>
            <a:off x="7812505" y="1521236"/>
            <a:ext cx="3978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E21CD710-929C-47BD-8CB5-152C1B6AD38C}"/>
              </a:ext>
            </a:extLst>
          </p:cNvPr>
          <p:cNvCxnSpPr/>
          <p:nvPr/>
        </p:nvCxnSpPr>
        <p:spPr>
          <a:xfrm>
            <a:off x="8697970" y="1290261"/>
            <a:ext cx="0" cy="17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ine 41">
            <a:extLst>
              <a:ext uri="{FF2B5EF4-FFF2-40B4-BE49-F238E27FC236}">
                <a16:creationId xmlns:a16="http://schemas.microsoft.com/office/drawing/2014/main" id="{DD40BF97-C6F9-4922-A8F2-C0D6810C27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249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Line 41">
            <a:extLst>
              <a:ext uri="{FF2B5EF4-FFF2-40B4-BE49-F238E27FC236}">
                <a16:creationId xmlns:a16="http://schemas.microsoft.com/office/drawing/2014/main" id="{CC2EBF3F-FAE7-4C86-A1C6-B7A2F7020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081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Line 41">
            <a:extLst>
              <a:ext uri="{FF2B5EF4-FFF2-40B4-BE49-F238E27FC236}">
                <a16:creationId xmlns:a16="http://schemas.microsoft.com/office/drawing/2014/main" id="{9C007033-914C-44FB-803C-D9D7F8FCF2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82028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0" name="Line 41">
            <a:extLst>
              <a:ext uri="{FF2B5EF4-FFF2-40B4-BE49-F238E27FC236}">
                <a16:creationId xmlns:a16="http://schemas.microsoft.com/office/drawing/2014/main" id="{0C6F152B-9DEA-40D3-982F-5C3AB52294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0434" y="981989"/>
            <a:ext cx="0" cy="215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CBCB2D-001B-4780-A675-B68892A5ED3E}"/>
              </a:ext>
            </a:extLst>
          </p:cNvPr>
          <p:cNvSpPr/>
          <p:nvPr/>
        </p:nvSpPr>
        <p:spPr>
          <a:xfrm>
            <a:off x="8710099" y="1536598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0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212C91C-3D19-4485-BE5A-F65565CA5C32}"/>
              </a:ext>
            </a:extLst>
          </p:cNvPr>
          <p:cNvSpPr/>
          <p:nvPr/>
        </p:nvSpPr>
        <p:spPr>
          <a:xfrm>
            <a:off x="9386693" y="1536598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#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7CAA190-9248-4B2A-A355-82CD452244FD}"/>
              </a:ext>
            </a:extLst>
          </p:cNvPr>
          <p:cNvSpPr/>
          <p:nvPr/>
        </p:nvSpPr>
        <p:spPr>
          <a:xfrm>
            <a:off x="10065824" y="1536598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_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3B1B1DC-D42C-480C-8229-B354F0E00500}"/>
              </a:ext>
            </a:extLst>
          </p:cNvPr>
          <p:cNvSpPr/>
          <p:nvPr/>
        </p:nvSpPr>
        <p:spPr>
          <a:xfrm>
            <a:off x="8710099" y="191601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B2DF6B-EEEF-4209-8953-2D9BCB081B61}"/>
              </a:ext>
            </a:extLst>
          </p:cNvPr>
          <p:cNvSpPr/>
          <p:nvPr/>
        </p:nvSpPr>
        <p:spPr>
          <a:xfrm>
            <a:off x="9386693" y="191601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E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E6EDBA2-C303-42D1-B203-979309C0D0E8}"/>
              </a:ext>
            </a:extLst>
          </p:cNvPr>
          <p:cNvSpPr/>
          <p:nvPr/>
        </p:nvSpPr>
        <p:spPr>
          <a:xfrm>
            <a:off x="10065824" y="1916011"/>
            <a:ext cx="684000" cy="39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19</a:t>
            </a:r>
            <a:endParaRPr kumimoji="0" lang="zh-CN" altLang="en-US" sz="180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E35D14-AA38-A3A6-E725-80BF6BED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3" y="3162633"/>
            <a:ext cx="4641021" cy="3393632"/>
          </a:xfrm>
          <a:prstGeom prst="rect">
            <a:avLst/>
          </a:prstGeom>
        </p:spPr>
      </p:pic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6B71329D-5E43-1FF5-0350-8DB066180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405486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2" name="Group 18">
            <a:extLst>
              <a:ext uri="{FF2B5EF4-FFF2-40B4-BE49-F238E27FC236}">
                <a16:creationId xmlns:a16="http://schemas.microsoft.com/office/drawing/2014/main" id="{4D9892B4-C522-BEC7-E75B-C8974DA68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98009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21">
            <a:extLst>
              <a:ext uri="{FF2B5EF4-FFF2-40B4-BE49-F238E27FC236}">
                <a16:creationId xmlns:a16="http://schemas.microsoft.com/office/drawing/2014/main" id="{6F2A3936-67DE-AED8-1326-4132A06A2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121" y="5605494"/>
            <a:ext cx="16450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SLR</a:t>
            </a:r>
            <a:r>
              <a:rPr lang="zh-CN" altLang="en-US" sz="2400" dirty="0">
                <a:solidFill>
                  <a:srgbClr val="0E7C7E"/>
                </a:solidFill>
                <a:latin typeface="+mn-ea"/>
                <a:cs typeface="Times New Roman" pitchFamily="18" charset="0"/>
              </a:rPr>
              <a:t>自动机</a:t>
            </a:r>
          </a:p>
        </p:txBody>
      </p:sp>
    </p:spTree>
    <p:extLst>
      <p:ext uri="{BB962C8B-B14F-4D97-AF65-F5344CB8AC3E}">
        <p14:creationId xmlns:p14="http://schemas.microsoft.com/office/powerpoint/2010/main" val="37258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6FF3E-9D8E-48D6-8275-0E8E8EC7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4B5AF-43F3-447E-AF17-815369A2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682999" cy="617300"/>
          </a:xfrm>
        </p:spPr>
        <p:txBody>
          <a:bodyPr/>
          <a:lstStyle/>
          <a:p>
            <a:r>
              <a:rPr lang="zh-CN" altLang="en-US" dirty="0"/>
              <a:t>串</a:t>
            </a:r>
            <a:r>
              <a:rPr lang="en-US" altLang="zh-CN" dirty="0"/>
              <a:t>3*5+4</a:t>
            </a:r>
            <a:r>
              <a:rPr lang="zh-CN" altLang="en-US" dirty="0"/>
              <a:t>的语义计算过程</a:t>
            </a:r>
            <a:r>
              <a:rPr lang="en-US" altLang="zh-CN" dirty="0"/>
              <a:t>(</a:t>
            </a:r>
            <a:r>
              <a:rPr lang="zh-CN" altLang="en-US" dirty="0"/>
              <a:t>用表格记录过程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A8DA698A-E2F7-4CBF-B6F4-4413A136E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43118"/>
              </p:ext>
            </p:extLst>
          </p:nvPr>
        </p:nvGraphicFramePr>
        <p:xfrm>
          <a:off x="188446" y="1569193"/>
          <a:ext cx="6982375" cy="34008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061803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5920572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58798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语义栈操作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50928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print (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);}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18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; top = top – 2;}</a:t>
                      </a:r>
                    </a:p>
                    <a:p>
                      <a:pPr algn="l" eaLnBrk="1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F87D5A1-623A-4076-A4A8-D98318B20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49593"/>
              </p:ext>
            </p:extLst>
          </p:nvPr>
        </p:nvGraphicFramePr>
        <p:xfrm>
          <a:off x="7546719" y="1576105"/>
          <a:ext cx="4369045" cy="4221781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2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dirty="0">
                          <a:effectLst/>
                          <a:latin typeface="+mj-ea"/>
                          <a:ea typeface="+mj-ea"/>
                        </a:rPr>
                        <a:t>步骤</a:t>
                      </a:r>
                      <a:endParaRPr lang="zh-CN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状态栈</a:t>
                      </a: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符号栈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kern="12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属性</a:t>
                      </a:r>
                      <a:r>
                        <a:rPr lang="en-US" altLang="zh-CN" sz="1800" b="0" u="none" strike="noStrike" kern="12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val</a:t>
                      </a:r>
                      <a:r>
                        <a:rPr lang="en-US" altLang="zh-CN" sz="1800" b="0" u="none" strike="noStrike" kern="12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800" b="0" u="none" strike="noStrike" kern="1200" dirty="0">
                          <a:solidFill>
                            <a:schemeClr val="lt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输入串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3*5+4#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#d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*5+4#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#F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*5+4#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#T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*5+4#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#T*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-3-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#T*5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-3-5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</a:t>
                      </a:r>
                      <a:r>
                        <a:rPr lang="en-US" altLang="zh-CN" sz="1800" b="0" i="0" u="sng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#T*F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-3-5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#T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#E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+4#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#E+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-15-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#E+4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-15-4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163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#E+F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-15-4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169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#E+T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-15-4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1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800" u="none" strike="noStrike" dirty="0">
                          <a:solidFill>
                            <a:srgbClr val="0E7C7E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endParaRPr lang="en-US" altLang="zh-CN" sz="1800" b="0" i="0" u="none" strike="noStrike" dirty="0">
                        <a:solidFill>
                          <a:srgbClr val="0E7C7E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65" marR="6965" marT="696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#E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-19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#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035928D-A378-0353-06EA-416132117B5F}"/>
              </a:ext>
            </a:extLst>
          </p:cNvPr>
          <p:cNvSpPr/>
          <p:nvPr/>
        </p:nvSpPr>
        <p:spPr>
          <a:xfrm>
            <a:off x="7565459" y="1863963"/>
            <a:ext cx="4320000" cy="2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EFDEE8-ABFC-8327-B6F0-1CB4B93FDECE}"/>
              </a:ext>
            </a:extLst>
          </p:cNvPr>
          <p:cNvSpPr/>
          <p:nvPr/>
        </p:nvSpPr>
        <p:spPr>
          <a:xfrm>
            <a:off x="7565459" y="2139958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CB0C20-2869-FDEC-4539-A9FF8B0E2035}"/>
              </a:ext>
            </a:extLst>
          </p:cNvPr>
          <p:cNvSpPr/>
          <p:nvPr/>
        </p:nvSpPr>
        <p:spPr>
          <a:xfrm>
            <a:off x="7565459" y="2423458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4B2D93-48DE-F146-0332-85C71C5F95E0}"/>
              </a:ext>
            </a:extLst>
          </p:cNvPr>
          <p:cNvSpPr/>
          <p:nvPr/>
        </p:nvSpPr>
        <p:spPr>
          <a:xfrm>
            <a:off x="7565459" y="2699589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0005E0-9E8B-FCF7-0B50-CF76C05FC9BA}"/>
              </a:ext>
            </a:extLst>
          </p:cNvPr>
          <p:cNvSpPr/>
          <p:nvPr/>
        </p:nvSpPr>
        <p:spPr>
          <a:xfrm>
            <a:off x="7565459" y="2983089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191301-7517-3576-0616-0F81DBCAB1C4}"/>
              </a:ext>
            </a:extLst>
          </p:cNvPr>
          <p:cNvSpPr/>
          <p:nvPr/>
        </p:nvSpPr>
        <p:spPr>
          <a:xfrm>
            <a:off x="7565459" y="3266589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D6673E-351F-5D0F-2AB9-D45BDD84A2B7}"/>
              </a:ext>
            </a:extLst>
          </p:cNvPr>
          <p:cNvSpPr/>
          <p:nvPr/>
        </p:nvSpPr>
        <p:spPr>
          <a:xfrm>
            <a:off x="7565459" y="3550089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6B8192-7D5D-BE3F-1410-F5DA3F61103C}"/>
              </a:ext>
            </a:extLst>
          </p:cNvPr>
          <p:cNvSpPr/>
          <p:nvPr/>
        </p:nvSpPr>
        <p:spPr>
          <a:xfrm>
            <a:off x="7565459" y="3825488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585C24-CACE-7FF1-81B0-0DDF4A315736}"/>
              </a:ext>
            </a:extLst>
          </p:cNvPr>
          <p:cNvSpPr/>
          <p:nvPr/>
        </p:nvSpPr>
        <p:spPr>
          <a:xfrm>
            <a:off x="7565459" y="4108988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79794F-0750-42BB-0F0A-4D8FFCDF353F}"/>
              </a:ext>
            </a:extLst>
          </p:cNvPr>
          <p:cNvSpPr/>
          <p:nvPr/>
        </p:nvSpPr>
        <p:spPr>
          <a:xfrm>
            <a:off x="7565459" y="4392488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DDC1CA-15E9-A603-FEB3-0CAE2C40F263}"/>
              </a:ext>
            </a:extLst>
          </p:cNvPr>
          <p:cNvSpPr/>
          <p:nvPr/>
        </p:nvSpPr>
        <p:spPr>
          <a:xfrm>
            <a:off x="7565459" y="4666463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55A805-B485-B6F3-A781-F0F8A1253C65}"/>
              </a:ext>
            </a:extLst>
          </p:cNvPr>
          <p:cNvSpPr/>
          <p:nvPr/>
        </p:nvSpPr>
        <p:spPr>
          <a:xfrm>
            <a:off x="7565459" y="4947659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EF392F-232B-31FA-E6FB-A56539FEF663}"/>
              </a:ext>
            </a:extLst>
          </p:cNvPr>
          <p:cNvSpPr/>
          <p:nvPr/>
        </p:nvSpPr>
        <p:spPr>
          <a:xfrm>
            <a:off x="7565459" y="5234886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94AB6D-62F5-6FFF-576C-F5F4B4E56630}"/>
              </a:ext>
            </a:extLst>
          </p:cNvPr>
          <p:cNvSpPr/>
          <p:nvPr/>
        </p:nvSpPr>
        <p:spPr>
          <a:xfrm>
            <a:off x="7565459" y="5513186"/>
            <a:ext cx="4320000" cy="28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21" name="Group 18">
            <a:extLst>
              <a:ext uri="{FF2B5EF4-FFF2-40B4-BE49-F238E27FC236}">
                <a16:creationId xmlns:a16="http://schemas.microsoft.com/office/drawing/2014/main" id="{A029D6CA-8C72-0635-69ED-BEB9E3A9B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311727"/>
              </p:ext>
            </p:extLst>
          </p:nvPr>
        </p:nvGraphicFramePr>
        <p:xfrm>
          <a:off x="2784746" y="5089409"/>
          <a:ext cx="2089150" cy="149383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FOLLOW( X )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#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59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),  +,  * , #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546" marR="91546" marT="34322" marB="34322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7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30572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例：为二义性算术表达式文法</a:t>
            </a:r>
            <a:r>
              <a:rPr lang="en-US" altLang="zh-CN" dirty="0"/>
              <a:t>G[E]</a:t>
            </a:r>
            <a:r>
              <a:rPr lang="zh-CN" altLang="en-US" dirty="0"/>
              <a:t> 设计属性文法，并基于改进后的</a:t>
            </a:r>
            <a:r>
              <a:rPr lang="en-US" altLang="zh-CN" dirty="0"/>
              <a:t>LR</a:t>
            </a:r>
            <a:r>
              <a:rPr lang="zh-CN" altLang="en-US" dirty="0"/>
              <a:t>分析法，给出输入串</a:t>
            </a:r>
            <a:r>
              <a:rPr lang="en-US" altLang="zh-CN" dirty="0"/>
              <a:t>7+8*5</a:t>
            </a:r>
            <a:r>
              <a:rPr lang="zh-CN" altLang="en-US" dirty="0"/>
              <a:t>的语法制导翻译过程。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  (1) E→E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+E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</a:rPr>
              <a:t>2 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  (2) E→E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ea"/>
              </a:rPr>
              <a:t>*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E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   (3) E→ (E</a:t>
            </a:r>
            <a:r>
              <a:rPr lang="en-US" altLang="zh-CN" sz="2800" baseline="-25000" dirty="0">
                <a:solidFill>
                  <a:srgbClr val="0000FF"/>
                </a:solidFill>
                <a:latin typeface="+mn-ea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)    (4) E→ d </a:t>
            </a:r>
          </a:p>
          <a:p>
            <a:r>
              <a:rPr lang="zh-CN" altLang="en-US" dirty="0"/>
              <a:t> 第</a:t>
            </a:r>
            <a:r>
              <a:rPr lang="en-US" altLang="zh-CN" dirty="0"/>
              <a:t>1</a:t>
            </a:r>
            <a:r>
              <a:rPr lang="zh-CN" altLang="en-US" dirty="0"/>
              <a:t>步 设计属性文法</a:t>
            </a:r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34637026-2726-4D65-A99B-DDF62DDFA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42624"/>
              </p:ext>
            </p:extLst>
          </p:nvPr>
        </p:nvGraphicFramePr>
        <p:xfrm>
          <a:off x="180381" y="3248485"/>
          <a:ext cx="11749681" cy="31808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01024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100368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  <a:gridCol w="7148289">
                  <a:extLst>
                    <a:ext uri="{9D8B030D-6E8A-4147-A177-3AD203B41FA5}">
                      <a16:colId xmlns:a16="http://schemas.microsoft.com/office/drawing/2014/main" val="2195884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栈操作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+E</a:t>
                      </a:r>
                      <a:r>
                        <a:rPr lang="en-US" altLang="zh-CN" sz="2000" baseline="-25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baseline="-2500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0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lang="en-US" altLang="zh-CN" sz="2000" baseline="-25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CN" sz="2000" baseline="-2500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E→ (E</a:t>
                      </a:r>
                      <a:r>
                        <a:rPr lang="en-US" altLang="zh-CN" sz="2000" baseline="-25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CN" sz="200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E→ 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.val + E</a:t>
                      </a:r>
                      <a:r>
                        <a:rPr lang="en-US" altLang="zh-CN" sz="2000" baseline="-25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.val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CN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.val * E</a:t>
                      </a:r>
                      <a:r>
                        <a:rPr lang="en-US" altLang="zh-CN" sz="2000" baseline="-25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.val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zh-CN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.val 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d.lexval</a:t>
                      </a:r>
                      <a:endParaRPr lang="en-US" altLang="zh-CN" sz="20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+ stack[top].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 top=top-2; 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*stack[top].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;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 top=top-2; 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{ stack[top-2].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= stack[top-1].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 top=top-2; }</a:t>
                      </a:r>
                    </a:p>
                    <a:p>
                      <a:pPr algn="l" eaLnBrk="1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09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</a:t>
            </a:r>
            <a:r>
              <a:rPr lang="en-US" altLang="zh-CN" dirty="0"/>
              <a:t>LR</a:t>
            </a:r>
            <a:r>
              <a:rPr lang="zh-CN" altLang="en-US" dirty="0"/>
              <a:t>分析表</a:t>
            </a:r>
            <a:r>
              <a:rPr lang="en-US" altLang="zh-CN" dirty="0"/>
              <a:t>(SLR</a:t>
            </a:r>
            <a:r>
              <a:rPr lang="zh-CN" altLang="en-US" dirty="0"/>
              <a:t>结合优先级，结合性解决冲突）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ED03CAC-C099-42D6-9CA8-BEABD2289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534241"/>
              </p:ext>
            </p:extLst>
          </p:nvPr>
        </p:nvGraphicFramePr>
        <p:xfrm>
          <a:off x="2297470" y="1627914"/>
          <a:ext cx="6896302" cy="4708776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510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22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2398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2398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9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DE246E3-CA9C-3AA4-23A2-986154E3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11031078" cy="106173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属性文法（语法制导的定义：</a:t>
            </a:r>
            <a:r>
              <a:rPr lang="en-US" altLang="zh-CN" dirty="0"/>
              <a:t>SDD)</a:t>
            </a:r>
          </a:p>
          <a:p>
            <a:pPr lvl="1"/>
            <a:r>
              <a:rPr lang="zh-CN" altLang="en-US" dirty="0"/>
              <a:t>桌面计算器文法</a:t>
            </a:r>
            <a:r>
              <a:rPr lang="en-US" altLang="zh-CN" dirty="0"/>
              <a:t>				</a:t>
            </a:r>
            <a:r>
              <a:rPr lang="zh-CN" altLang="en-US" dirty="0"/>
              <a:t>变量声明语句文法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515B15-A7DD-066B-6377-045F3011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6029C0-BEFC-9650-F187-10C371E59CC7}"/>
              </a:ext>
            </a:extLst>
          </p:cNvPr>
          <p:cNvSpPr txBox="1"/>
          <p:nvPr/>
        </p:nvSpPr>
        <p:spPr>
          <a:xfrm>
            <a:off x="394156" y="5318058"/>
            <a:ext cx="4777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注</a:t>
            </a:r>
            <a:r>
              <a:rPr lang="en-US" altLang="zh-CN" sz="2000" dirty="0">
                <a:latin typeface="+mn-ea"/>
              </a:rPr>
              <a:t>:</a:t>
            </a:r>
            <a:r>
              <a:rPr lang="en-US" altLang="zh-CN" sz="2000" dirty="0" err="1">
                <a:latin typeface="+mn-ea"/>
              </a:rPr>
              <a:t>L:line</a:t>
            </a:r>
            <a:r>
              <a:rPr lang="en-US" altLang="zh-CN" sz="2000" dirty="0">
                <a:latin typeface="+mn-ea"/>
              </a:rPr>
              <a:t>; n:\n; E:expr; T: term; F: factor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7B60DC-A7A7-156D-E82F-191B9F0E1EEA}"/>
              </a:ext>
            </a:extLst>
          </p:cNvPr>
          <p:cNvSpPr txBox="1"/>
          <p:nvPr/>
        </p:nvSpPr>
        <p:spPr>
          <a:xfrm>
            <a:off x="7125924" y="5318058"/>
            <a:ext cx="2391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注</a:t>
            </a:r>
            <a:r>
              <a:rPr lang="en-US" altLang="zh-CN" sz="2000" dirty="0">
                <a:latin typeface="+mn-ea"/>
              </a:rPr>
              <a:t>:</a:t>
            </a:r>
            <a:r>
              <a:rPr lang="en-US" altLang="zh-CN" sz="2000" dirty="0" err="1">
                <a:latin typeface="+mn-ea"/>
              </a:rPr>
              <a:t>T:type</a:t>
            </a:r>
            <a:r>
              <a:rPr lang="en-US" altLang="zh-CN" sz="2000" dirty="0">
                <a:latin typeface="+mn-ea"/>
              </a:rPr>
              <a:t>; L:VarList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BCF90FA-8626-E6B5-C7B4-15477AC2E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84759"/>
              </p:ext>
            </p:extLst>
          </p:nvPr>
        </p:nvGraphicFramePr>
        <p:xfrm>
          <a:off x="5902526" y="2190904"/>
          <a:ext cx="4838157" cy="23633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643148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195009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72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9671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16" name="表格 14">
            <a:extLst>
              <a:ext uri="{FF2B5EF4-FFF2-40B4-BE49-F238E27FC236}">
                <a16:creationId xmlns:a16="http://schemas.microsoft.com/office/drawing/2014/main" id="{E98F1566-2BB5-2EAD-2366-111947874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050400"/>
              </p:ext>
            </p:extLst>
          </p:nvPr>
        </p:nvGraphicFramePr>
        <p:xfrm>
          <a:off x="297946" y="2185302"/>
          <a:ext cx="4838157" cy="28907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83810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254347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digit.lexval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273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899447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s3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/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97931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297E33B5-5344-57ED-A4AF-7A0C224FABBE}"/>
              </a:ext>
            </a:extLst>
          </p:cNvPr>
          <p:cNvSpPr txBox="1"/>
          <p:nvPr/>
        </p:nvSpPr>
        <p:spPr>
          <a:xfrm>
            <a:off x="10236268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7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F31FA20-FA42-4FF7-D1F2-3D3BCD0A9FCD}"/>
              </a:ext>
            </a:extLst>
          </p:cNvPr>
          <p:cNvSpPr txBox="1"/>
          <p:nvPr/>
        </p:nvSpPr>
        <p:spPr>
          <a:xfrm>
            <a:off x="10434015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1B993EB-CED7-B838-6A0A-941BB27766F2}"/>
              </a:ext>
            </a:extLst>
          </p:cNvPr>
          <p:cNvSpPr txBox="1"/>
          <p:nvPr/>
        </p:nvSpPr>
        <p:spPr>
          <a:xfrm>
            <a:off x="10670299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0894B79-BE62-565F-C709-C7BFD85722D3}"/>
              </a:ext>
            </a:extLst>
          </p:cNvPr>
          <p:cNvSpPr txBox="1"/>
          <p:nvPr/>
        </p:nvSpPr>
        <p:spPr>
          <a:xfrm>
            <a:off x="10887554" y="3393153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270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743969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r4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itchFamily="18" charset="0"/>
                        </a:rPr>
                        <a:t>E→d GOTO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60242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917824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8DF61BB-7D23-40F9-8744-FEB4DC3DBF85}"/>
              </a:ext>
            </a:extLst>
          </p:cNvPr>
          <p:cNvSpPr txBox="1"/>
          <p:nvPr/>
        </p:nvSpPr>
        <p:spPr>
          <a:xfrm>
            <a:off x="11272522" y="5023608"/>
            <a:ext cx="26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+mn-ea"/>
              </a:rPr>
              <a:t>—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AF31FA20-FA42-4FF7-D1F2-3D3BCD0A9FCD}"/>
              </a:ext>
            </a:extLst>
          </p:cNvPr>
          <p:cNvSpPr txBox="1"/>
          <p:nvPr/>
        </p:nvSpPr>
        <p:spPr>
          <a:xfrm>
            <a:off x="10434015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1B993EB-CED7-B838-6A0A-941BB27766F2}"/>
              </a:ext>
            </a:extLst>
          </p:cNvPr>
          <p:cNvSpPr txBox="1"/>
          <p:nvPr/>
        </p:nvSpPr>
        <p:spPr>
          <a:xfrm>
            <a:off x="10670299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0894B79-BE62-565F-C709-C7BFD85722D3}"/>
              </a:ext>
            </a:extLst>
          </p:cNvPr>
          <p:cNvSpPr txBox="1"/>
          <p:nvPr/>
        </p:nvSpPr>
        <p:spPr>
          <a:xfrm>
            <a:off x="10887554" y="3393153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4808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651267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s4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8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2560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7556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AF31FA20-FA42-4FF7-D1F2-3D3BCD0A9FCD}"/>
              </a:ext>
            </a:extLst>
          </p:cNvPr>
          <p:cNvSpPr txBox="1"/>
          <p:nvPr/>
        </p:nvSpPr>
        <p:spPr>
          <a:xfrm>
            <a:off x="10434015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+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1B993EB-CED7-B838-6A0A-941BB27766F2}"/>
              </a:ext>
            </a:extLst>
          </p:cNvPr>
          <p:cNvSpPr txBox="1"/>
          <p:nvPr/>
        </p:nvSpPr>
        <p:spPr>
          <a:xfrm>
            <a:off x="10670299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0894B79-BE62-565F-C709-C7BFD85722D3}"/>
              </a:ext>
            </a:extLst>
          </p:cNvPr>
          <p:cNvSpPr txBox="1"/>
          <p:nvPr/>
        </p:nvSpPr>
        <p:spPr>
          <a:xfrm>
            <a:off x="10887554" y="3393153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923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583587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s3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8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52341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306521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41B993EB-CED7-B838-6A0A-941BB27766F2}"/>
              </a:ext>
            </a:extLst>
          </p:cNvPr>
          <p:cNvSpPr txBox="1"/>
          <p:nvPr/>
        </p:nvSpPr>
        <p:spPr>
          <a:xfrm>
            <a:off x="10670299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8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0894B79-BE62-565F-C709-C7BFD85722D3}"/>
              </a:ext>
            </a:extLst>
          </p:cNvPr>
          <p:cNvSpPr txBox="1"/>
          <p:nvPr/>
        </p:nvSpPr>
        <p:spPr>
          <a:xfrm>
            <a:off x="10887554" y="3393153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628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171469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r4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itchFamily="18" charset="0"/>
                        </a:rPr>
                        <a:t>E→d GOTO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77343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31548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80894B79-BE62-565F-C709-C7BFD85722D3}"/>
              </a:ext>
            </a:extLst>
          </p:cNvPr>
          <p:cNvSpPr txBox="1"/>
          <p:nvPr/>
        </p:nvSpPr>
        <p:spPr>
          <a:xfrm>
            <a:off x="10887554" y="3393153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107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44127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s5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8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48796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978397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6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80894B79-BE62-565F-C709-C7BFD85722D3}"/>
              </a:ext>
            </a:extLst>
          </p:cNvPr>
          <p:cNvSpPr txBox="1"/>
          <p:nvPr/>
        </p:nvSpPr>
        <p:spPr>
          <a:xfrm>
            <a:off x="10887554" y="3393153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*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7277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299659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s3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8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60026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16668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7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4AA8A7F2-EA3E-C242-9803-73E428505381}"/>
              </a:ext>
            </a:extLst>
          </p:cNvPr>
          <p:cNvSpPr txBox="1"/>
          <p:nvPr/>
        </p:nvSpPr>
        <p:spPr>
          <a:xfrm>
            <a:off x="1106767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380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465464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r4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itchFamily="18" charset="0"/>
                        </a:rPr>
                        <a:t>E→d GOTO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473060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151502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8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420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469340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r2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itchFamily="18" charset="0"/>
                        </a:rPr>
                        <a:t>E→E*E GOTO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51378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32699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*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60188" y="1920552"/>
            <a:ext cx="20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9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693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099011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r1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华文楷体" pitchFamily="2" charset="-122"/>
                        </a:rPr>
                        <a:t>E→E+E</a:t>
                      </a:r>
                      <a:r>
                        <a:rPr kumimoji="0" lang="en-US" altLang="zh-CN" sz="1800" b="0" i="0" u="none" strike="noStrike" kern="1200" cap="none" spc="0" normalizeH="0" baseline="0" noProof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Times New Roman" pitchFamily="18" charset="0"/>
                        </a:rPr>
                        <a:t> GOTO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13217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41970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+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680178" y="1920552"/>
            <a:ext cx="51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10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19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DE246E3-CA9C-3AA4-23A2-986154E3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114393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翻译模式</a:t>
            </a:r>
            <a:r>
              <a:rPr lang="en-US" altLang="zh-CN" dirty="0"/>
              <a:t>(SDT)</a:t>
            </a:r>
            <a:r>
              <a:rPr lang="zh-CN" altLang="en-US" dirty="0"/>
              <a:t>：明确语义计算的时机</a:t>
            </a:r>
            <a:endParaRPr lang="en-US" altLang="zh-CN" dirty="0"/>
          </a:p>
          <a:p>
            <a:pPr lvl="1"/>
            <a:r>
              <a:rPr lang="zh-CN" altLang="en-US" dirty="0"/>
              <a:t>把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r>
              <a:rPr lang="zh-CN" altLang="en-US" dirty="0">
                <a:solidFill>
                  <a:srgbClr val="FF0000"/>
                </a:solidFill>
              </a:rPr>
              <a:t>语义动作</a:t>
            </a:r>
            <a:r>
              <a:rPr lang="en-US" altLang="zh-CN" dirty="0">
                <a:solidFill>
                  <a:srgbClr val="FF0000"/>
                </a:solidFill>
              </a:rPr>
              <a:t>} </a:t>
            </a:r>
            <a:r>
              <a:rPr lang="zh-CN" altLang="en-US" dirty="0"/>
              <a:t>插入到产生式右部恰当位置，按照分析的进程执行相应的语义计算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515B15-A7DD-066B-6377-045F3011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3D50810-4979-D4A0-330E-9F4E78ABE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15599"/>
              </p:ext>
            </p:extLst>
          </p:nvPr>
        </p:nvGraphicFramePr>
        <p:xfrm>
          <a:off x="5902526" y="2190904"/>
          <a:ext cx="4838157" cy="23633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1643148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195009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3728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9671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</a:t>
                      </a:r>
                    </a:p>
                    <a:p>
                      <a:pPr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int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:=real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 </a:t>
                      </a:r>
                    </a:p>
                    <a:p>
                      <a:pPr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addtype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id.entry,</a:t>
                      </a:r>
                      <a:r>
                        <a:rPr lang="en-US" altLang="zh-CN" sz="20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L.in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9" name="表格 14">
            <a:extLst>
              <a:ext uri="{FF2B5EF4-FFF2-40B4-BE49-F238E27FC236}">
                <a16:creationId xmlns:a16="http://schemas.microsoft.com/office/drawing/2014/main" id="{250CEBC4-DDD4-A48E-3D11-38A9C6548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38748"/>
              </p:ext>
            </p:extLst>
          </p:nvPr>
        </p:nvGraphicFramePr>
        <p:xfrm>
          <a:off x="297946" y="2185302"/>
          <a:ext cx="4838157" cy="28907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83810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254347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digit.lexval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7" name="表格 14">
            <a:extLst>
              <a:ext uri="{FF2B5EF4-FFF2-40B4-BE49-F238E27FC236}">
                <a16:creationId xmlns:a16="http://schemas.microsoft.com/office/drawing/2014/main" id="{203BFFC3-85BD-E561-0EFE-2738F4C92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179003"/>
              </p:ext>
            </p:extLst>
          </p:nvPr>
        </p:nvGraphicFramePr>
        <p:xfrm>
          <a:off x="297946" y="2190904"/>
          <a:ext cx="5301465" cy="290009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5301465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2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S-</a:t>
                      </a: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翻译模式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873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digit.lexval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8F5E90E-E9D5-4318-43BB-FC07294FF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32265"/>
              </p:ext>
            </p:extLst>
          </p:nvPr>
        </p:nvGraphicFramePr>
        <p:xfrm>
          <a:off x="5892246" y="2190904"/>
          <a:ext cx="5924601" cy="23633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5924601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</a:tblGrid>
              <a:tr h="4251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L-</a:t>
                      </a: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翻译模式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19382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D→T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L.</a:t>
                      </a: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latin typeface="+mn-ea"/>
                          <a:ea typeface="宋体"/>
                          <a:cs typeface="+mn-cs"/>
                        </a:rPr>
                        <a:t>in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 := 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T.type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T→int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T.type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 := int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T→real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T.type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 :=real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L</a:t>
                      </a:r>
                      <a:r>
                        <a:rPr lang="en-US" altLang="zh-CN" sz="2000" kern="1200" baseline="-250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1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.</a:t>
                      </a: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latin typeface="+mn-ea"/>
                          <a:ea typeface="宋体"/>
                          <a:cs typeface="+mn-cs"/>
                        </a:rPr>
                        <a:t>in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 := </a:t>
                      </a:r>
                      <a:r>
                        <a:rPr lang="en-US" altLang="zh-CN" sz="2000" kern="1200" dirty="0">
                          <a:solidFill>
                            <a:srgbClr val="FF0000"/>
                          </a:solidFill>
                          <a:latin typeface="+mn-ea"/>
                          <a:ea typeface="宋体"/>
                          <a:cs typeface="+mn-cs"/>
                        </a:rPr>
                        <a:t>L.in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L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addtype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(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id.entry,</a:t>
                      </a:r>
                      <a:r>
                        <a:rPr lang="en-US" altLang="zh-CN" sz="2000" kern="1200" dirty="0" err="1">
                          <a:solidFill>
                            <a:srgbClr val="FF0000"/>
                          </a:solidFill>
                          <a:latin typeface="+mn-ea"/>
                          <a:ea typeface="宋体"/>
                          <a:cs typeface="+mn-cs"/>
                        </a:rPr>
                        <a:t>L.in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)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L→id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addtype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(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id.entry,</a:t>
                      </a:r>
                      <a:r>
                        <a:rPr lang="en-US" altLang="zh-CN" sz="2000" kern="1200" dirty="0" err="1">
                          <a:solidFill>
                            <a:srgbClr val="FF0000"/>
                          </a:solidFill>
                          <a:latin typeface="+mn-ea"/>
                          <a:ea typeface="宋体"/>
                          <a:cs typeface="+mn-cs"/>
                        </a:rPr>
                        <a:t>L.in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ea"/>
                          <a:ea typeface="宋体"/>
                          <a:cs typeface="+mn-cs"/>
                        </a:rPr>
                        <a:t>) </a:t>
                      </a:r>
                      <a:r>
                        <a:rPr lang="en-US" altLang="zh-CN" sz="20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3">
            <a:extLst>
              <a:ext uri="{FF2B5EF4-FFF2-40B4-BE49-F238E27FC236}">
                <a16:creationId xmlns:a16="http://schemas.microsoft.com/office/drawing/2014/main" id="{234B9307-EFDF-44ED-8CE9-BFB36B753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848216"/>
              </p:ext>
            </p:extLst>
          </p:nvPr>
        </p:nvGraphicFramePr>
        <p:xfrm>
          <a:off x="8951823" y="1709068"/>
          <a:ext cx="2406324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2406324">
                  <a:extLst>
                    <a:ext uri="{9D8B030D-6E8A-4147-A177-3AD203B41FA5}">
                      <a16:colId xmlns:a16="http://schemas.microsoft.com/office/drawing/2014/main" val="2515187450"/>
                    </a:ext>
                  </a:extLst>
                </a:gridCol>
              </a:tblGrid>
              <a:tr h="2989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C00000"/>
                          </a:solidFill>
                        </a:rPr>
                        <a:t>acc</a:t>
                      </a:r>
                      <a:r>
                        <a:rPr lang="en-US" altLang="zh-CN" sz="1800" dirty="0"/>
                        <a:t> print(47)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767294"/>
                  </a:ext>
                </a:extLst>
              </a:tr>
              <a:tr h="298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8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921206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05E4142-0C2E-4553-BF4C-B317935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7.2.2</a:t>
            </a:r>
            <a:r>
              <a:rPr lang="zh-CN" altLang="en-US" dirty="0"/>
              <a:t>　基于</a:t>
            </a:r>
            <a:r>
              <a:rPr lang="en-US" altLang="zh-CN" dirty="0"/>
              <a:t>S-</a:t>
            </a:r>
            <a:r>
              <a:rPr lang="zh-CN" altLang="en-US" dirty="0"/>
              <a:t>翻译模式的语义计算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A13E2C-98D9-4298-AD07-AF5B50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7046035" cy="617641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语法制导的翻译过程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0000FF"/>
                </a:solidFill>
              </a:rPr>
              <a:t>7+8*5#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5E450E7-CB5D-4632-9E89-CA4B7F8D8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452734"/>
              </p:ext>
            </p:extLst>
          </p:nvPr>
        </p:nvGraphicFramePr>
        <p:xfrm>
          <a:off x="547538" y="1752186"/>
          <a:ext cx="4625775" cy="4736548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304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4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9632">
                <a:tc rowSpan="2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状态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GOTO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acc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  <a:endParaRPr kumimoji="0" lang="en-US" altLang="zh-CN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  <a:endParaRPr kumimoji="0" lang="en-US" altLang="zh-CN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s4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s5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r1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64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r3</a:t>
                      </a: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8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 kern="12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4095" marR="94095" marT="34278" marB="3427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3F18C25E-C700-4964-949D-CA6C470FEB42}"/>
              </a:ext>
            </a:extLst>
          </p:cNvPr>
          <p:cNvSpPr/>
          <p:nvPr/>
        </p:nvSpPr>
        <p:spPr>
          <a:xfrm>
            <a:off x="6730239" y="1917445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20">
            <a:extLst>
              <a:ext uri="{FF2B5EF4-FFF2-40B4-BE49-F238E27FC236}">
                <a16:creationId xmlns:a16="http://schemas.microsoft.com/office/drawing/2014/main" id="{754C7761-C803-4D42-AAA7-BF093EF71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90812"/>
              </p:ext>
            </p:extLst>
          </p:nvPr>
        </p:nvGraphicFramePr>
        <p:xfrm>
          <a:off x="5671489" y="3269658"/>
          <a:ext cx="1752600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{2D5ABB26-0587-4C30-8999-92F81FD0307C}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3180518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748108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65657144"/>
                    </a:ext>
                  </a:extLst>
                </a:gridCol>
              </a:tblGrid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661078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563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6936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065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47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E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164793"/>
                  </a:ext>
                </a:extLst>
              </a:tr>
              <a:tr h="3411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—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7575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E6815EA-96A8-4884-BC75-A69BCF986207}"/>
              </a:ext>
            </a:extLst>
          </p:cNvPr>
          <p:cNvSpPr txBox="1"/>
          <p:nvPr/>
        </p:nvSpPr>
        <p:spPr>
          <a:xfrm>
            <a:off x="7533857" y="1713306"/>
            <a:ext cx="1329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动作：</a:t>
            </a:r>
            <a:endParaRPr lang="en-US" altLang="zh-CN" sz="2000" dirty="0"/>
          </a:p>
          <a:p>
            <a:pPr>
              <a:lnSpc>
                <a:spcPts val="2360"/>
              </a:lnSpc>
            </a:pPr>
            <a:r>
              <a:rPr lang="zh-CN" altLang="en-US" sz="2000" dirty="0"/>
              <a:t>归约过程：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5677884-1B18-4BDB-BA1F-12B7562C3EEB}"/>
              </a:ext>
            </a:extLst>
          </p:cNvPr>
          <p:cNvSpPr txBox="1"/>
          <p:nvPr/>
        </p:nvSpPr>
        <p:spPr>
          <a:xfrm>
            <a:off x="7533857" y="2750090"/>
            <a:ext cx="1329432" cy="37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dirty="0"/>
              <a:t>输入栈</a:t>
            </a:r>
            <a:r>
              <a:rPr lang="en-US" altLang="zh-CN" dirty="0"/>
              <a:t>Ⅰ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0A0FA-FBFB-4CA6-9F7F-0338AAC7A004}"/>
              </a:ext>
            </a:extLst>
          </p:cNvPr>
          <p:cNvSpPr txBox="1"/>
          <p:nvPr/>
        </p:nvSpPr>
        <p:spPr>
          <a:xfrm>
            <a:off x="5765405" y="19167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zh-CN" altLang="en-US" sz="2000" dirty="0"/>
              <a:t>步骤：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E2C5FE-C966-4B0A-9CE6-1B60D4F9199A}"/>
              </a:ext>
            </a:extLst>
          </p:cNvPr>
          <p:cNvSpPr/>
          <p:nvPr/>
        </p:nvSpPr>
        <p:spPr>
          <a:xfrm>
            <a:off x="7619607" y="3253448"/>
            <a:ext cx="4105803" cy="498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8CE9216-3703-4414-94D3-C5FD08CE491D}"/>
              </a:ext>
            </a:extLst>
          </p:cNvPr>
          <p:cNvSpPr txBox="1"/>
          <p:nvPr/>
        </p:nvSpPr>
        <p:spPr>
          <a:xfrm>
            <a:off x="5655991" y="5514546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语义栈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3BC23EE-3F87-4D35-AE6A-C82B42AC3337}"/>
              </a:ext>
            </a:extLst>
          </p:cNvPr>
          <p:cNvSpPr txBox="1"/>
          <p:nvPr/>
        </p:nvSpPr>
        <p:spPr>
          <a:xfrm>
            <a:off x="6286795" y="5514544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状态栈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935F94-8066-466C-BDF6-BBD8926B6946}"/>
              </a:ext>
            </a:extLst>
          </p:cNvPr>
          <p:cNvSpPr txBox="1"/>
          <p:nvPr/>
        </p:nvSpPr>
        <p:spPr>
          <a:xfrm>
            <a:off x="6917599" y="55145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符号栈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E8AE98A-9E29-4EE1-BFF4-E745DEB1D509}"/>
              </a:ext>
            </a:extLst>
          </p:cNvPr>
          <p:cNvSpPr txBox="1"/>
          <p:nvPr/>
        </p:nvSpPr>
        <p:spPr>
          <a:xfrm>
            <a:off x="6703038" y="1920552"/>
            <a:ext cx="51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11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C921F94-B73D-C21C-062C-F4CBE72CB15D}"/>
              </a:ext>
            </a:extLst>
          </p:cNvPr>
          <p:cNvGrpSpPr/>
          <p:nvPr/>
        </p:nvGrpSpPr>
        <p:grpSpPr>
          <a:xfrm>
            <a:off x="8909188" y="4319624"/>
            <a:ext cx="1752599" cy="1815935"/>
            <a:chOff x="8909188" y="4319624"/>
            <a:chExt cx="1752599" cy="1815935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F2746843-3263-B20F-CA3B-4C38014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9188" y="4319624"/>
              <a:ext cx="1752599" cy="1813358"/>
            </a:xfrm>
            <a:prstGeom prst="roundRect">
              <a:avLst>
                <a:gd name="adj" fmla="val 4756"/>
              </a:avLst>
            </a:prstGeom>
            <a:solidFill>
              <a:schemeClr val="bg1"/>
            </a:solidFill>
            <a:ln w="12700">
              <a:solidFill>
                <a:srgbClr val="0E7C7E"/>
              </a:solidFill>
              <a:miter lim="800000"/>
              <a:headEnd/>
              <a:tailEnd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400">
                  <a:solidFill>
                    <a:schemeClr val="tx2"/>
                  </a:solidFill>
                  <a:latin typeface="Candara" panose="020E0502030303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200">
                  <a:solidFill>
                    <a:schemeClr val="tx2"/>
                  </a:solidFill>
                  <a:latin typeface="Candara" panose="020E0502030303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2000">
                  <a:solidFill>
                    <a:schemeClr val="tx2"/>
                  </a:solidFill>
                  <a:latin typeface="Candara" panose="020E0502030303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Symbol" panose="05050102010706020507" pitchFamily="18" charset="2"/>
                <a:buChar char=""/>
                <a:defRPr sz="1600">
                  <a:solidFill>
                    <a:schemeClr val="tx2"/>
                  </a:solidFill>
                  <a:latin typeface="Candara" panose="020E0502030303020204" pitchFamily="34" charset="0"/>
                </a:defRPr>
              </a:lvl9pPr>
            </a:lstStyle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0) E’→E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华文楷体" pitchFamily="2" charset="-122"/>
                </a:rPr>
                <a:t>1) E→E+E</a:t>
              </a:r>
              <a:endParaRPr kumimoji="0" lang="en-US" altLang="zh-CN" sz="2000" b="0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endParaRP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2) E→E*E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3) E→(E)</a:t>
              </a:r>
            </a:p>
            <a:p>
              <a:pPr marL="609600" marR="0" lvl="0" indent="-6096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itchFamily="18" charset="0"/>
                </a:rPr>
                <a:t>4) E→d</a:t>
              </a:r>
            </a:p>
            <a:p>
              <a:pPr>
                <a:buNone/>
              </a:pPr>
              <a:endParaRPr lang="zh-CN" altLang="en-US" sz="800"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6818B1-E631-7B00-EF24-B3A4E5F82887}"/>
                </a:ext>
              </a:extLst>
            </p:cNvPr>
            <p:cNvSpPr/>
            <p:nvPr/>
          </p:nvSpPr>
          <p:spPr>
            <a:xfrm>
              <a:off x="8910587" y="5762259"/>
              <a:ext cx="1751200" cy="373300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850E9A2F-702B-301E-D90C-4CC8E0DA7FD8}"/>
              </a:ext>
            </a:extLst>
          </p:cNvPr>
          <p:cNvSpPr txBox="1"/>
          <p:nvPr/>
        </p:nvSpPr>
        <p:spPr>
          <a:xfrm>
            <a:off x="11293383" y="3340102"/>
            <a:ext cx="268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422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　基于翻译模式的语义计算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7.2.1</a:t>
            </a:r>
            <a:r>
              <a:rPr lang="zh-CN" altLang="en-US" sz="2800" b="1" dirty="0"/>
              <a:t>　翻译模式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7.2.2</a:t>
            </a:r>
            <a:r>
              <a:rPr lang="zh-CN" altLang="en-US" sz="2800" b="1" dirty="0"/>
              <a:t>　基于</a:t>
            </a:r>
            <a:r>
              <a:rPr lang="en-US" altLang="zh-CN" sz="2800" b="1" dirty="0"/>
              <a:t>S-</a:t>
            </a:r>
            <a:r>
              <a:rPr lang="zh-CN" altLang="en-US" sz="2800" b="1" dirty="0"/>
              <a:t>翻译模式的语义计算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7.2.3</a:t>
            </a:r>
            <a:r>
              <a:rPr lang="zh-CN" altLang="en-US" sz="2800" b="1" u="sng" dirty="0">
                <a:solidFill>
                  <a:srgbClr val="C00000"/>
                </a:solidFill>
              </a:rPr>
              <a:t>　基于</a:t>
            </a:r>
            <a:r>
              <a:rPr lang="en-US" altLang="zh-CN" sz="2800" b="1" u="sng" dirty="0">
                <a:solidFill>
                  <a:srgbClr val="C00000"/>
                </a:solidFill>
              </a:rPr>
              <a:t>L-</a:t>
            </a:r>
            <a:r>
              <a:rPr lang="zh-CN" altLang="en-US" sz="2800" b="1" u="sng" dirty="0">
                <a:solidFill>
                  <a:srgbClr val="C00000"/>
                </a:solidFill>
              </a:rPr>
              <a:t>翻译模式的自顶向下计算</a:t>
            </a:r>
            <a:endParaRPr lang="en-US" altLang="zh-CN" sz="2800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7.2.4  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L-</a:t>
            </a:r>
            <a:r>
              <a:rPr lang="zh-CN" altLang="en-US" sz="2800" b="1" dirty="0"/>
              <a:t>翻译模式的自底向上计算</a:t>
            </a:r>
            <a:endParaRPr lang="en-US" altLang="zh-CN" sz="2800" b="1" dirty="0"/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7561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C834D-6029-424D-A14C-6CDB240E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4E6A1-32DC-497B-ADCA-ED701325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126662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递归下降翻译器</a:t>
            </a:r>
            <a:r>
              <a:rPr lang="en-US" altLang="zh-CN" dirty="0"/>
              <a:t>(</a:t>
            </a:r>
            <a:r>
              <a:rPr lang="zh-CN" altLang="en-US" dirty="0"/>
              <a:t>语义计算分析</a:t>
            </a:r>
            <a:r>
              <a:rPr lang="en-US" altLang="zh-CN" dirty="0"/>
              <a:t>)</a:t>
            </a:r>
            <a:r>
              <a:rPr lang="zh-CN" altLang="en-US" dirty="0"/>
              <a:t>程序 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分析程序由一组</a:t>
            </a:r>
            <a:r>
              <a:rPr lang="zh-CN" altLang="en-US" sz="2400" dirty="0">
                <a:solidFill>
                  <a:srgbClr val="FF0000"/>
                </a:solidFill>
              </a:rPr>
              <a:t>递归子程序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函数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组成，每个</a:t>
            </a:r>
            <a:r>
              <a:rPr lang="zh-CN" altLang="en-US" sz="2400" dirty="0">
                <a:solidFill>
                  <a:srgbClr val="FF0000"/>
                </a:solidFill>
              </a:rPr>
              <a:t>非终结符</a:t>
            </a:r>
            <a:r>
              <a:rPr lang="zh-CN" altLang="en-US" sz="2400" dirty="0">
                <a:solidFill>
                  <a:schemeClr val="tx1"/>
                </a:solidFill>
              </a:rPr>
              <a:t>对应一个</a:t>
            </a:r>
            <a:r>
              <a:rPr lang="zh-CN" altLang="en-US" sz="2400" dirty="0">
                <a:solidFill>
                  <a:srgbClr val="FF0000"/>
                </a:solidFill>
              </a:rPr>
              <a:t>子程序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如果</a:t>
            </a:r>
            <a:r>
              <a:rPr lang="zh-CN" altLang="en-US" sz="2400" dirty="0">
                <a:solidFill>
                  <a:srgbClr val="FF0000"/>
                </a:solidFill>
              </a:rPr>
              <a:t>非终结符</a:t>
            </a:r>
            <a:r>
              <a:rPr lang="zh-CN" altLang="en-US" sz="2400" dirty="0">
                <a:solidFill>
                  <a:schemeClr val="tx1"/>
                </a:solidFill>
              </a:rPr>
              <a:t>有</a:t>
            </a:r>
            <a:r>
              <a:rPr lang="zh-CN" altLang="en-US" sz="2400" dirty="0">
                <a:solidFill>
                  <a:srgbClr val="FF0000"/>
                </a:solidFill>
              </a:rPr>
              <a:t>多个产生式</a:t>
            </a:r>
            <a:r>
              <a:rPr lang="zh-CN" altLang="en-US" sz="2400" dirty="0">
                <a:solidFill>
                  <a:schemeClr val="tx1"/>
                </a:solidFill>
              </a:rPr>
              <a:t>，根据</a:t>
            </a:r>
            <a:r>
              <a:rPr lang="zh-CN" altLang="en-US" sz="2400" dirty="0">
                <a:solidFill>
                  <a:srgbClr val="FF0000"/>
                </a:solidFill>
              </a:rPr>
              <a:t>当前符号</a:t>
            </a:r>
            <a:r>
              <a:rPr lang="zh-CN" altLang="en-US" sz="2400" dirty="0">
                <a:solidFill>
                  <a:schemeClr val="tx1"/>
                </a:solidFill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SELECT</a:t>
            </a:r>
            <a:r>
              <a:rPr lang="zh-CN" altLang="en-US" sz="2400" dirty="0">
                <a:solidFill>
                  <a:srgbClr val="FF0000"/>
                </a:solidFill>
              </a:rPr>
              <a:t>集</a:t>
            </a:r>
            <a:r>
              <a:rPr lang="zh-CN" altLang="en-US" sz="2400" dirty="0">
                <a:solidFill>
                  <a:schemeClr val="tx1"/>
                </a:solidFill>
              </a:rPr>
              <a:t>决定用哪个产生式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从左到右分析符号串，遇到</a:t>
            </a:r>
            <a:r>
              <a:rPr lang="zh-CN" altLang="en-US" sz="2400" dirty="0">
                <a:solidFill>
                  <a:srgbClr val="FF0000"/>
                </a:solidFill>
              </a:rPr>
              <a:t>终结符</a:t>
            </a:r>
            <a:r>
              <a:rPr lang="zh-CN" altLang="en-US" sz="2400" dirty="0">
                <a:solidFill>
                  <a:schemeClr val="tx1"/>
                </a:solidFill>
              </a:rPr>
              <a:t>就</a:t>
            </a:r>
            <a:r>
              <a:rPr lang="zh-CN" altLang="en-US" sz="2400" dirty="0">
                <a:solidFill>
                  <a:srgbClr val="FF0000"/>
                </a:solidFill>
              </a:rPr>
              <a:t>匹配</a:t>
            </a:r>
            <a:r>
              <a:rPr lang="zh-CN" altLang="en-US" sz="2400" dirty="0">
                <a:solidFill>
                  <a:schemeClr val="tx1"/>
                </a:solidFill>
              </a:rPr>
              <a:t>，遇到</a:t>
            </a:r>
            <a:r>
              <a:rPr lang="zh-CN" altLang="en-US" sz="2400" dirty="0">
                <a:solidFill>
                  <a:srgbClr val="FF0000"/>
                </a:solidFill>
              </a:rPr>
              <a:t>非终结符</a:t>
            </a:r>
            <a:r>
              <a:rPr lang="zh-CN" altLang="en-US" sz="2400" dirty="0">
                <a:solidFill>
                  <a:schemeClr val="tx1"/>
                </a:solidFill>
              </a:rPr>
              <a:t>就</a:t>
            </a:r>
            <a:r>
              <a:rPr lang="zh-CN" altLang="en-US" sz="2400" dirty="0">
                <a:solidFill>
                  <a:srgbClr val="FF0000"/>
                </a:solidFill>
              </a:rPr>
              <a:t>调用</a:t>
            </a:r>
            <a:r>
              <a:rPr lang="zh-CN" altLang="en-US" sz="2400" dirty="0">
                <a:solidFill>
                  <a:schemeClr val="tx1"/>
                </a:solidFill>
              </a:rPr>
              <a:t>相应的分析</a:t>
            </a:r>
            <a:r>
              <a:rPr lang="zh-CN" altLang="en-US" sz="2400" dirty="0">
                <a:solidFill>
                  <a:srgbClr val="FF0000"/>
                </a:solidFill>
              </a:rPr>
              <a:t>子程序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要求</a:t>
            </a:r>
            <a:r>
              <a:rPr lang="zh-CN" altLang="en-US" sz="2400" dirty="0">
                <a:solidFill>
                  <a:srgbClr val="0000FF"/>
                </a:solidFill>
              </a:rPr>
              <a:t>基础文法是</a:t>
            </a:r>
            <a:r>
              <a:rPr lang="en-US" altLang="zh-CN" sz="2400" dirty="0">
                <a:solidFill>
                  <a:srgbClr val="0000FF"/>
                </a:solidFill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</a:p>
          <a:p>
            <a:r>
              <a:rPr lang="zh-CN" altLang="en-US" dirty="0"/>
              <a:t>例：根据二进制小数转变成十进制小数的</a:t>
            </a:r>
            <a:r>
              <a:rPr lang="en-US" altLang="zh-CN" dirty="0"/>
              <a:t>L-</a:t>
            </a:r>
            <a:r>
              <a:rPr lang="zh-CN" altLang="en-US" dirty="0"/>
              <a:t>翻译模式，构造其翻译程序</a:t>
            </a:r>
            <a:endParaRPr lang="en-US" altLang="zh-CN" dirty="0"/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N  .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: =1;}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rint(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) ;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: =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;}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S.f+1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; }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+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0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lvl="1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2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-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2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2A764-2E37-47B4-BEC3-225ABC6A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73ED5-1D79-42DC-85EC-2A2AE67C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 检查基础文法是否</a:t>
            </a:r>
            <a:r>
              <a:rPr lang="en-US" altLang="zh-CN" dirty="0"/>
              <a:t>LL(1)</a:t>
            </a:r>
            <a:r>
              <a:rPr lang="zh-CN" altLang="en-US" dirty="0"/>
              <a:t>文法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确认文法是</a:t>
            </a:r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步 </a:t>
            </a:r>
            <a:r>
              <a:rPr lang="zh-CN" altLang="en-US" dirty="0">
                <a:solidFill>
                  <a:schemeClr val="tx1"/>
                </a:solidFill>
              </a:rPr>
              <a:t>构造</a:t>
            </a:r>
            <a:r>
              <a:rPr lang="en-US" altLang="zh-CN" dirty="0">
                <a:solidFill>
                  <a:schemeClr val="tx1"/>
                </a:solidFill>
              </a:rPr>
              <a:t>LL(1)</a:t>
            </a:r>
            <a:r>
              <a:rPr lang="zh-CN" altLang="en-US" dirty="0">
                <a:solidFill>
                  <a:schemeClr val="tx1"/>
                </a:solidFill>
              </a:rPr>
              <a:t>分析子程序（与第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章递归下降</a:t>
            </a:r>
            <a:r>
              <a:rPr lang="en-US" altLang="zh-CN" dirty="0">
                <a:solidFill>
                  <a:schemeClr val="tx1"/>
                </a:solidFill>
              </a:rPr>
              <a:t>LL(1)</a:t>
            </a:r>
            <a:r>
              <a:rPr lang="zh-CN" altLang="en-US" dirty="0">
                <a:solidFill>
                  <a:schemeClr val="tx1"/>
                </a:solidFill>
              </a:rPr>
              <a:t>分析程序相同）</a:t>
            </a:r>
            <a:r>
              <a:rPr lang="zh-CN" altLang="en-US" dirty="0"/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for each </a:t>
            </a:r>
            <a:r>
              <a:rPr lang="zh-CN" altLang="en-US" sz="2400" dirty="0">
                <a:solidFill>
                  <a:schemeClr val="tx1"/>
                </a:solidFill>
              </a:rPr>
              <a:t>非终结符</a:t>
            </a:r>
            <a:r>
              <a:rPr lang="en-US" altLang="zh-CN" sz="2400" dirty="0">
                <a:solidFill>
                  <a:schemeClr val="tx1"/>
                </a:solidFill>
              </a:rPr>
              <a:t>: 	</a:t>
            </a:r>
            <a:r>
              <a:rPr lang="en-US" altLang="zh-CN" sz="2400" dirty="0" err="1">
                <a:solidFill>
                  <a:srgbClr val="0000FF"/>
                </a:solidFill>
              </a:rPr>
              <a:t>ParseN</a:t>
            </a:r>
            <a:r>
              <a:rPr lang="en-US" altLang="zh-CN" sz="2400" dirty="0">
                <a:solidFill>
                  <a:srgbClr val="0000FF"/>
                </a:solidFill>
              </a:rPr>
              <a:t>()</a:t>
            </a:r>
            <a:r>
              <a:rPr lang="en-US" altLang="zh-CN" sz="2400" dirty="0">
                <a:solidFill>
                  <a:schemeClr val="tx1"/>
                </a:solidFill>
              </a:rPr>
              <a:t>; </a:t>
            </a:r>
            <a:r>
              <a:rPr lang="en-US" altLang="zh-CN" sz="2400" dirty="0" err="1">
                <a:solidFill>
                  <a:srgbClr val="0000FF"/>
                </a:solidFill>
              </a:rPr>
              <a:t>ParseS</a:t>
            </a:r>
            <a:r>
              <a:rPr lang="en-US" altLang="zh-CN" sz="2400" dirty="0">
                <a:solidFill>
                  <a:srgbClr val="0000FF"/>
                </a:solidFill>
              </a:rPr>
              <a:t>()</a:t>
            </a:r>
            <a:r>
              <a:rPr lang="en-US" altLang="zh-CN" sz="2400" dirty="0">
                <a:solidFill>
                  <a:schemeClr val="tx1"/>
                </a:solidFill>
              </a:rPr>
              <a:t>; </a:t>
            </a:r>
            <a:r>
              <a:rPr lang="en-US" altLang="zh-CN" sz="2400" dirty="0" err="1">
                <a:solidFill>
                  <a:srgbClr val="0000FF"/>
                </a:solidFill>
              </a:rPr>
              <a:t>ParseB</a:t>
            </a:r>
            <a:r>
              <a:rPr lang="en-US" altLang="zh-CN" sz="2400" dirty="0">
                <a:solidFill>
                  <a:srgbClr val="0000FF"/>
                </a:solidFill>
              </a:rPr>
              <a:t>()</a:t>
            </a:r>
            <a:r>
              <a:rPr lang="en-US" altLang="zh-CN" sz="2400" dirty="0">
                <a:solidFill>
                  <a:schemeClr val="tx1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  for </a:t>
            </a:r>
            <a:r>
              <a:rPr lang="zh-CN" altLang="en-US" sz="2400" dirty="0">
                <a:solidFill>
                  <a:schemeClr val="tx1"/>
                </a:solidFill>
              </a:rPr>
              <a:t>终结符：</a:t>
            </a:r>
            <a:r>
              <a:rPr lang="en-US" altLang="zh-CN" sz="2400" dirty="0" err="1">
                <a:solidFill>
                  <a:srgbClr val="0000FF"/>
                </a:solidFill>
              </a:rPr>
              <a:t>MatchToken</a:t>
            </a:r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>
                <a:solidFill>
                  <a:schemeClr val="tx1"/>
                </a:solidFill>
              </a:rPr>
              <a:t>int expected</a:t>
            </a:r>
            <a:r>
              <a:rPr lang="en-US" altLang="zh-CN" sz="2400" dirty="0">
                <a:solidFill>
                  <a:srgbClr val="0000FF"/>
                </a:solidFill>
              </a:rPr>
              <a:t>)</a:t>
            </a:r>
            <a:r>
              <a:rPr lang="en-US" altLang="zh-CN" sz="2400" dirty="0">
                <a:solidFill>
                  <a:schemeClr val="tx1"/>
                </a:solidFill>
              </a:rPr>
              <a:t>;</a:t>
            </a:r>
          </a:p>
          <a:p>
            <a:pPr lvl="1"/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AFEF85-C46B-47BF-A1DA-CC4D5B555CAE}"/>
              </a:ext>
            </a:extLst>
          </p:cNvPr>
          <p:cNvSpPr txBox="1"/>
          <p:nvPr/>
        </p:nvSpPr>
        <p:spPr>
          <a:xfrm>
            <a:off x="4151784" y="1784532"/>
            <a:ext cx="3888432" cy="1857816"/>
          </a:xfrm>
          <a:prstGeom prst="rect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N  . S</a:t>
            </a:r>
          </a:p>
          <a:p>
            <a:pPr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S  B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      </a:t>
            </a:r>
          </a:p>
          <a:p>
            <a:pPr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S            </a:t>
            </a:r>
          </a:p>
          <a:p>
            <a:pPr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B  0           </a:t>
            </a:r>
          </a:p>
          <a:p>
            <a:pPr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cs typeface="Times New Roman" pitchFamily="18" charset="0"/>
                <a:sym typeface="Symbol" pitchFamily="18" charset="2"/>
              </a:rPr>
              <a:t>B  1 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cs typeface="Times New Roman" pitchFamily="18" charset="0"/>
                <a:sym typeface="Symbol" pitchFamily="18" charset="2"/>
              </a:rPr>
              <a:t>          </a:t>
            </a:r>
            <a:endParaRPr lang="en-US" altLang="zh-CN" sz="2000" dirty="0">
              <a:solidFill>
                <a:srgbClr val="FF0000"/>
              </a:solidFill>
              <a:latin typeface="+mn-ea"/>
              <a:cs typeface="Times New Roman" pitchFamily="18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4BBA53-D11F-4A52-AF82-6EB1BF62112F}"/>
                  </a:ext>
                </a:extLst>
              </p:cNvPr>
              <p:cNvSpPr txBox="1"/>
              <p:nvPr/>
            </p:nvSpPr>
            <p:spPr>
              <a:xfrm>
                <a:off x="851108" y="1696687"/>
                <a:ext cx="3423438" cy="1980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Select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产</m:t>
                        </m:r>
                        <m:r>
                          <a:rPr kumimoji="1"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生</m:t>
                        </m:r>
                        <m:r>
                          <a:rPr kumimoji="1"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式</m:t>
                        </m:r>
                      </m:e>
                    </m:d>
                    <m:r>
                      <a:rPr kumimoji="1" lang="en-US" altLang="zh-CN" sz="24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ea typeface="宋体" panose="02010600030101010101" pitchFamily="2" charset="-122"/>
                                <a:cs typeface="Times New Roman" pitchFamily="18" charset="0"/>
                                <a:sym typeface="Symbol" pitchFamily="18" charset="2"/>
                              </a:rPr>
                              <m:t>{.}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 dirty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itchFamily="18" charset="0"/>
                                      <a:sym typeface="Symbol" pitchFamily="18" charset="2"/>
                                    </a:rPr>
                                    <m:t>{0,1} 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 dirty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itchFamily="18" charset="0"/>
                                      <a:sym typeface="Symbol" pitchFamily="18" charset="2"/>
                                    </a:rPr>
                                    <m:t>{#}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2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 dirty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itchFamily="18" charset="0"/>
                                      <a:sym typeface="Symbol" pitchFamily="18" charset="2"/>
                                    </a:rPr>
                                    <m:t>{0}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 b="1" dirty="0">
                                      <a:solidFill>
                                        <a:srgbClr val="FF0000"/>
                                      </a:solidFill>
                                      <a:latin typeface="Times New Roman" panose="02020603050405020304" pitchFamily="18" charset="0"/>
                                      <a:ea typeface="宋体" panose="02010600030101010101" pitchFamily="2" charset="-122"/>
                                      <a:cs typeface="Times New Roman" pitchFamily="18" charset="0"/>
                                      <a:sym typeface="Symbol" pitchFamily="18" charset="2"/>
                                    </a:rPr>
                                    <m:t>{1}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kumimoji="1"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64BBA53-D11F-4A52-AF82-6EB1BF62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08" y="1696687"/>
                <a:ext cx="3423438" cy="1980670"/>
              </a:xfrm>
              <a:prstGeom prst="rect">
                <a:avLst/>
              </a:prstGeom>
              <a:blipFill>
                <a:blip r:embed="rId2"/>
                <a:stretch>
                  <a:fillRect l="-2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8767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EAAE1-B299-4BFC-90E0-397008BE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54BF8-38B3-4719-BF01-7C9C9C96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N  . S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Select(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N  . S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) =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. }</a:t>
            </a: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B S</a:t>
            </a:r>
            <a:r>
              <a:rPr kumimoji="0" lang="en-US" altLang="zh-CN" sz="200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Select(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B S</a:t>
            </a:r>
            <a:r>
              <a:rPr kumimoji="0" lang="en-US" altLang="zh-CN" sz="200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) =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0, 1 }</a:t>
            </a:r>
            <a:r>
              <a:rPr kumimoji="0" lang="en-US" altLang="zh-CN" sz="200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   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Select(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) =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# }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  </a:t>
            </a: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marL="0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FD3649-8429-4B9C-BE81-81065011E201}"/>
              </a:ext>
            </a:extLst>
          </p:cNvPr>
          <p:cNvSpPr txBox="1"/>
          <p:nvPr/>
        </p:nvSpPr>
        <p:spPr>
          <a:xfrm>
            <a:off x="822332" y="1379057"/>
            <a:ext cx="6901251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’.’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1AA589-3113-4002-A4EF-4A10D1FE79E2}"/>
              </a:ext>
            </a:extLst>
          </p:cNvPr>
          <p:cNvSpPr txBox="1"/>
          <p:nvPr/>
        </p:nvSpPr>
        <p:spPr>
          <a:xfrm>
            <a:off x="795828" y="3528831"/>
            <a:ext cx="6909527" cy="313932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void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’0’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|| lookahead ==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’1’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) 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ParseB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EOL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 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            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printf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"syntax error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\n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 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            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exit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        } 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695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1CBD-DCFA-4FB5-9942-9EA5042E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6C47D-9677-485B-A5D7-01817D5C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0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Select(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) =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0 }</a:t>
            </a: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1     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Select(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 1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) =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1 }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    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F7C47E-D97A-40BA-8E51-4B57A1B5F605}"/>
              </a:ext>
            </a:extLst>
          </p:cNvPr>
          <p:cNvSpPr txBox="1"/>
          <p:nvPr/>
        </p:nvSpPr>
        <p:spPr>
          <a:xfrm>
            <a:off x="880574" y="1838008"/>
            <a:ext cx="690125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ParseB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(lookahead == 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’0’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’0’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(lookahead == 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’1’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’1’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"syntax error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5A75B9-319E-44C6-A4FE-AE43FA9ED1AF}"/>
              </a:ext>
            </a:extLst>
          </p:cNvPr>
          <p:cNvSpPr txBox="1"/>
          <p:nvPr/>
        </p:nvSpPr>
        <p:spPr>
          <a:xfrm>
            <a:off x="865584" y="4753596"/>
            <a:ext cx="690952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(lookahead != 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"syntax error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lookahead =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getToken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1787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0D7C7-3664-4F73-9E3F-533DFF73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15574-FC43-4988-8C59-84BDE3FD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27100" cy="5637024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步 对</a:t>
            </a:r>
            <a:r>
              <a:rPr lang="en-US" altLang="zh-CN" dirty="0"/>
              <a:t>LL(1)</a:t>
            </a:r>
            <a:r>
              <a:rPr lang="zh-CN" altLang="en-US" dirty="0"/>
              <a:t>递归下降分析器进行改造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非终结符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的递归子程序 → </a:t>
            </a:r>
            <a:r>
              <a:rPr lang="zh-CN" altLang="en-US" sz="2400" dirty="0">
                <a:solidFill>
                  <a:srgbClr val="0000FF"/>
                </a:solidFill>
              </a:rPr>
              <a:t>函数   </a:t>
            </a:r>
            <a:r>
              <a:rPr lang="en-US" altLang="zh-CN" sz="2400" dirty="0" err="1"/>
              <a:t>A.v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parseA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A.i</a:t>
            </a:r>
            <a:r>
              <a:rPr lang="en-US" altLang="zh-CN" sz="2400" dirty="0"/>
              <a:t>)</a:t>
            </a:r>
            <a:endParaRPr lang="zh-CN" altLang="en-US" sz="2400" dirty="0"/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的每个</a:t>
            </a:r>
            <a:r>
              <a:rPr lang="zh-CN" altLang="en-US" sz="2400" dirty="0">
                <a:solidFill>
                  <a:srgbClr val="0000FF"/>
                </a:solidFill>
              </a:rPr>
              <a:t>继承属性</a:t>
            </a:r>
            <a:r>
              <a:rPr lang="zh-CN" altLang="en-US" sz="2400" dirty="0">
                <a:solidFill>
                  <a:schemeClr val="tx1"/>
                </a:solidFill>
              </a:rPr>
              <a:t>对应该函数的一个</a:t>
            </a:r>
            <a:r>
              <a:rPr lang="zh-CN" altLang="en-US" sz="2400" dirty="0">
                <a:solidFill>
                  <a:srgbClr val="0000FF"/>
                </a:solidFill>
              </a:rPr>
              <a:t>形参</a:t>
            </a:r>
            <a:r>
              <a:rPr lang="zh-CN" altLang="en-US" sz="2400" dirty="0">
                <a:solidFill>
                  <a:schemeClr val="tx1"/>
                </a:solidFill>
              </a:rPr>
              <a:t>，函数的</a:t>
            </a:r>
            <a:r>
              <a:rPr lang="zh-CN" altLang="en-US" sz="2400" dirty="0">
                <a:solidFill>
                  <a:srgbClr val="0000FF"/>
                </a:solidFill>
              </a:rPr>
              <a:t>返回值</a:t>
            </a:r>
            <a:r>
              <a:rPr lang="zh-CN" altLang="en-US" sz="2400" dirty="0">
                <a:solidFill>
                  <a:schemeClr val="tx1"/>
                </a:solidFill>
              </a:rPr>
              <a:t>是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</a:rPr>
              <a:t>综合属性值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对出现在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zh-CN" altLang="en-US" sz="2400" dirty="0">
                <a:solidFill>
                  <a:schemeClr val="tx1"/>
                </a:solidFill>
              </a:rPr>
              <a:t>产生式右部中的每个文法符号的每个</a:t>
            </a:r>
            <a:r>
              <a:rPr lang="zh-CN" altLang="en-US" sz="2400" dirty="0">
                <a:solidFill>
                  <a:srgbClr val="0000FF"/>
                </a:solidFill>
              </a:rPr>
              <a:t>属性</a:t>
            </a:r>
            <a:r>
              <a:rPr lang="zh-CN" altLang="en-US" sz="2400" dirty="0">
                <a:solidFill>
                  <a:schemeClr val="tx1"/>
                </a:solidFill>
              </a:rPr>
              <a:t>都设置一个</a:t>
            </a:r>
            <a:r>
              <a:rPr lang="zh-CN" altLang="en-US" sz="2400" dirty="0">
                <a:solidFill>
                  <a:srgbClr val="0000FF"/>
                </a:solidFill>
              </a:rPr>
              <a:t>局部变量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对于每个</a:t>
            </a:r>
            <a:r>
              <a:rPr lang="zh-CN" altLang="en-US" sz="2400" dirty="0">
                <a:solidFill>
                  <a:srgbClr val="0000FF"/>
                </a:solidFill>
              </a:rPr>
              <a:t>语义动作</a:t>
            </a:r>
            <a:r>
              <a:rPr lang="zh-CN" altLang="en-US" sz="2400" dirty="0">
                <a:solidFill>
                  <a:schemeClr val="tx1"/>
                </a:solidFill>
              </a:rPr>
              <a:t>，将其代码</a:t>
            </a:r>
            <a:r>
              <a:rPr lang="zh-CN" altLang="en-US" sz="2400" dirty="0">
                <a:solidFill>
                  <a:srgbClr val="0000FF"/>
                </a:solidFill>
              </a:rPr>
              <a:t>复制到语法分析器</a:t>
            </a:r>
            <a:r>
              <a:rPr lang="zh-CN" altLang="en-US" sz="2400" dirty="0">
                <a:solidFill>
                  <a:schemeClr val="tx1"/>
                </a:solidFill>
              </a:rPr>
              <a:t>，并把对</a:t>
            </a:r>
            <a:r>
              <a:rPr lang="zh-CN" altLang="en-US" sz="2400" dirty="0">
                <a:solidFill>
                  <a:srgbClr val="0000FF"/>
                </a:solidFill>
              </a:rPr>
              <a:t>属性</a:t>
            </a:r>
            <a:r>
              <a:rPr lang="zh-CN" altLang="en-US" sz="2400" dirty="0">
                <a:solidFill>
                  <a:schemeClr val="tx1"/>
                </a:solidFill>
              </a:rPr>
              <a:t>的引用改为对相应</a:t>
            </a:r>
            <a:r>
              <a:rPr lang="zh-CN" altLang="en-US" sz="2400" dirty="0">
                <a:solidFill>
                  <a:srgbClr val="0000FF"/>
                </a:solidFill>
              </a:rPr>
              <a:t>变量</a:t>
            </a:r>
            <a:r>
              <a:rPr lang="zh-CN" altLang="en-US" sz="2400" dirty="0">
                <a:solidFill>
                  <a:schemeClr val="tx1"/>
                </a:solidFill>
              </a:rPr>
              <a:t>的引用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099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EAAE1-B299-4BFC-90E0-397008BE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54BF8-38B3-4719-BF01-7C9C9C96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N  .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: =1;}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) ;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rgbClr val="FF0000"/>
              </a:solidFill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pPr marL="0" indent="0" algn="l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FD3649-8429-4B9C-BE81-81065011E201}"/>
              </a:ext>
            </a:extLst>
          </p:cNvPr>
          <p:cNvSpPr txBox="1"/>
          <p:nvPr/>
        </p:nvSpPr>
        <p:spPr>
          <a:xfrm>
            <a:off x="837830" y="1524829"/>
            <a:ext cx="6901251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’.’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43FA55-AEB6-400E-ADC5-66B2E66273ED}"/>
              </a:ext>
            </a:extLst>
          </p:cNvPr>
          <p:cNvSpPr txBox="1"/>
          <p:nvPr/>
        </p:nvSpPr>
        <p:spPr>
          <a:xfrm>
            <a:off x="822332" y="3429000"/>
            <a:ext cx="690952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’.’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ParseS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Sf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</a:t>
            </a:r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A0B9731-D56D-4D3D-ABD7-33773821991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4277096" y="2848268"/>
            <a:ext cx="11360" cy="580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967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C42F7-8C07-4A9E-9A86-3CA221E5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C75A00-0F9F-4D08-8F6D-0623CEB9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41" y="812565"/>
            <a:ext cx="11216356" cy="5637024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: =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;}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S.f+1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; }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+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R="0" lvl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:=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Times New Roman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AAC625-4518-4617-A592-8EC97E791B61}"/>
              </a:ext>
            </a:extLst>
          </p:cNvPr>
          <p:cNvSpPr txBox="1"/>
          <p:nvPr/>
        </p:nvSpPr>
        <p:spPr>
          <a:xfrm>
            <a:off x="851230" y="1868368"/>
            <a:ext cx="10292051" cy="147732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void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’0’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|| lookahead ==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’1’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 ) { 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ParseB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();  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ParseS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();  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EOL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 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 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{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printf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"syntax error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\n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 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exit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 } 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286C1C-4A2D-4D02-8524-0484532F751D}"/>
              </a:ext>
            </a:extLst>
          </p:cNvPr>
          <p:cNvSpPr txBox="1"/>
          <p:nvPr/>
        </p:nvSpPr>
        <p:spPr>
          <a:xfrm>
            <a:off x="1431256" y="3496934"/>
            <a:ext cx="9154086" cy="313932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float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ParseS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(int 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S1f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   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float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S1v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kern="0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|| lookahead ==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’1’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          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ParseB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S1f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+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1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  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S1v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ParseS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S1f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S1v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+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} 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EOL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{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printf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"syntax error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\n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exit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);} 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return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Sv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694BB852-00FD-4FD0-974C-207C84B47F71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 flipV="1">
            <a:off x="851230" y="2607031"/>
            <a:ext cx="580026" cy="2459563"/>
          </a:xfrm>
          <a:prstGeom prst="bentConnector3">
            <a:avLst>
              <a:gd name="adj1" fmla="val -3941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39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2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-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7F0FA8-D465-469A-8813-71347D09CE41}"/>
              </a:ext>
            </a:extLst>
          </p:cNvPr>
          <p:cNvSpPr txBox="1"/>
          <p:nvPr/>
        </p:nvSpPr>
        <p:spPr>
          <a:xfrm>
            <a:off x="849577" y="1831412"/>
            <a:ext cx="1026270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ParseB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(lookahead == 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’0’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 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’0’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(lookahead == 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’1’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  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MatchToken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’1’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zh-C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   </a:t>
            </a:r>
            <a:r>
              <a:rPr lang="en-US" altLang="zh-C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"syntax error</a:t>
            </a:r>
            <a:r>
              <a:rPr lang="en-US" altLang="zh-CN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  </a:t>
            </a:r>
            <a:r>
              <a:rPr lang="en-US" altLang="zh-C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072AE8-32CD-44B8-858B-EAE9B9122CB1}"/>
              </a:ext>
            </a:extLst>
          </p:cNvPr>
          <p:cNvSpPr txBox="1"/>
          <p:nvPr/>
        </p:nvSpPr>
        <p:spPr>
          <a:xfrm>
            <a:off x="849577" y="3773626"/>
            <a:ext cx="10262707" cy="286232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float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ParseB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float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’0’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  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MatchToken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’0’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  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}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if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(lookahead ==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’1’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 {  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MatchToken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’1’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  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=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^(-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}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else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{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printf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"syntax error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\n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exit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(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}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   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return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 </a:t>
            </a:r>
            <a:r>
              <a:rPr kumimoji="1" lang="en-US" altLang="zh-CN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Bv</a:t>
            </a: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;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</a:rPr>
              <a:t>}</a:t>
            </a: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E5FB077F-2BFA-4D9A-8B91-7B7CD6502096}"/>
              </a:ext>
            </a:extLst>
          </p:cNvPr>
          <p:cNvCxnSpPr>
            <a:cxnSpLocks/>
            <a:endCxn id="6" idx="1"/>
          </p:cNvCxnSpPr>
          <p:nvPr/>
        </p:nvCxnSpPr>
        <p:spPr>
          <a:xfrm rot="10800000" flipV="1">
            <a:off x="849577" y="2684511"/>
            <a:ext cx="12700" cy="2520276"/>
          </a:xfrm>
          <a:prstGeom prst="curvedConnector3">
            <a:avLst>
              <a:gd name="adj1" fmla="val 180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41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5786E-4F9E-41D1-8A3A-DD59F652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7.1.1</a:t>
            </a:r>
            <a:r>
              <a:rPr lang="zh-CN" altLang="en-US" dirty="0"/>
              <a:t>　属性文法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D93AA2-BF4E-44B1-A0E9-DB78D44A6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80108" cy="226426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综合属性</a:t>
            </a:r>
            <a:endParaRPr lang="en-US" altLang="zh-CN" dirty="0"/>
          </a:p>
          <a:p>
            <a:pPr lvl="1">
              <a:lnSpc>
                <a:spcPts val="28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计算规则</a:t>
            </a:r>
            <a:r>
              <a:rPr lang="en-US" altLang="zh-CN" sz="2200" dirty="0">
                <a:solidFill>
                  <a:schemeClr val="tx1"/>
                </a:solidFill>
              </a:rPr>
              <a:t>:  </a:t>
            </a:r>
            <a:r>
              <a:rPr lang="zh-CN" altLang="en-US" sz="2200" dirty="0">
                <a:solidFill>
                  <a:schemeClr val="tx1"/>
                </a:solidFill>
              </a:rPr>
              <a:t>通过</a:t>
            </a:r>
            <a:r>
              <a:rPr lang="zh-CN" altLang="en-US" sz="2200" dirty="0">
                <a:solidFill>
                  <a:srgbClr val="0E7C7E"/>
                </a:solidFill>
              </a:rPr>
              <a:t>自身属性</a:t>
            </a:r>
            <a:r>
              <a:rPr lang="zh-CN" altLang="en-US" sz="2200" dirty="0">
                <a:solidFill>
                  <a:schemeClr val="tx1"/>
                </a:solidFill>
              </a:rPr>
              <a:t>和产生式</a:t>
            </a:r>
            <a:r>
              <a:rPr lang="zh-CN" altLang="en-US" sz="2200" dirty="0">
                <a:solidFill>
                  <a:srgbClr val="0E7C7E"/>
                </a:solidFill>
              </a:rPr>
              <a:t>右部属性</a:t>
            </a:r>
            <a:r>
              <a:rPr lang="zh-CN" altLang="en-US" sz="2200" dirty="0">
                <a:solidFill>
                  <a:schemeClr val="tx1"/>
                </a:solidFill>
              </a:rPr>
              <a:t>值计算</a:t>
            </a:r>
            <a:endParaRPr lang="en-US" altLang="zh-CN" sz="2200" dirty="0">
              <a:solidFill>
                <a:schemeClr val="bg1"/>
              </a:solidFill>
            </a:endParaRPr>
          </a:p>
          <a:p>
            <a:pPr lvl="1">
              <a:lnSpc>
                <a:spcPts val="28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语法规则：产生式</a:t>
            </a:r>
            <a:r>
              <a:rPr lang="zh-CN" altLang="en-US" sz="2200" dirty="0">
                <a:solidFill>
                  <a:srgbClr val="FF0000"/>
                </a:solidFill>
              </a:rPr>
              <a:t>左部</a:t>
            </a:r>
            <a:r>
              <a:rPr lang="zh-CN" altLang="en-US" sz="2200" dirty="0">
                <a:solidFill>
                  <a:schemeClr val="tx1"/>
                </a:solidFill>
              </a:rPr>
              <a:t>符号的</a:t>
            </a:r>
            <a:r>
              <a:rPr lang="zh-CN" altLang="en-US" sz="2200" dirty="0">
                <a:solidFill>
                  <a:srgbClr val="FF0000"/>
                </a:solidFill>
              </a:rPr>
              <a:t>综合属性</a:t>
            </a:r>
            <a:r>
              <a:rPr lang="zh-CN" altLang="en-US" sz="2200" dirty="0">
                <a:solidFill>
                  <a:schemeClr val="tx1"/>
                </a:solidFill>
              </a:rPr>
              <a:t>由自身和产生式</a:t>
            </a:r>
            <a:r>
              <a:rPr lang="zh-CN" altLang="en-US" sz="2200" dirty="0">
                <a:solidFill>
                  <a:srgbClr val="FF0000"/>
                </a:solidFill>
              </a:rPr>
              <a:t>右部</a:t>
            </a:r>
            <a:r>
              <a:rPr lang="zh-CN" altLang="en-US" sz="2200" dirty="0">
                <a:solidFill>
                  <a:schemeClr val="tx1"/>
                </a:solidFill>
              </a:rPr>
              <a:t>符号的</a:t>
            </a:r>
            <a:r>
              <a:rPr lang="zh-CN" altLang="en-US" sz="2200" dirty="0">
                <a:solidFill>
                  <a:srgbClr val="FF0000"/>
                </a:solidFill>
              </a:rPr>
              <a:t>属性</a:t>
            </a:r>
            <a:r>
              <a:rPr lang="zh-CN" altLang="en-US" sz="2200" dirty="0">
                <a:solidFill>
                  <a:schemeClr val="tx1"/>
                </a:solidFill>
              </a:rPr>
              <a:t>计算得出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lvl="1">
              <a:lnSpc>
                <a:spcPts val="28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语法树：</a:t>
            </a:r>
            <a:r>
              <a:rPr lang="zh-CN" altLang="en-US" sz="2200" dirty="0">
                <a:solidFill>
                  <a:srgbClr val="FF0000"/>
                </a:solidFill>
              </a:rPr>
              <a:t>父节点的综合属性</a:t>
            </a:r>
            <a:r>
              <a:rPr lang="zh-CN" altLang="en-US" sz="2200" dirty="0">
                <a:solidFill>
                  <a:schemeClr val="tx1"/>
                </a:solidFill>
              </a:rPr>
              <a:t>由</a:t>
            </a:r>
            <a:r>
              <a:rPr lang="zh-CN" altLang="en-US" sz="2200" dirty="0">
                <a:solidFill>
                  <a:srgbClr val="FF0000"/>
                </a:solidFill>
              </a:rPr>
              <a:t>子结点的属性</a:t>
            </a:r>
            <a:r>
              <a:rPr lang="zh-CN" altLang="en-US" sz="2200" dirty="0">
                <a:solidFill>
                  <a:schemeClr val="tx1"/>
                </a:solidFill>
              </a:rPr>
              <a:t>和</a:t>
            </a:r>
            <a:r>
              <a:rPr lang="zh-CN" altLang="en-US" sz="2200" dirty="0">
                <a:solidFill>
                  <a:srgbClr val="FF0000"/>
                </a:solidFill>
              </a:rPr>
              <a:t>父结点</a:t>
            </a:r>
            <a:r>
              <a:rPr lang="zh-CN" altLang="en-US" sz="2200" dirty="0">
                <a:solidFill>
                  <a:schemeClr val="tx1"/>
                </a:solidFill>
              </a:rPr>
              <a:t>自身的属性计算得出</a:t>
            </a:r>
            <a:endParaRPr lang="en-US" altLang="zh-CN" sz="2200" dirty="0">
              <a:solidFill>
                <a:schemeClr val="tx1"/>
              </a:solidFill>
            </a:endParaRPr>
          </a:p>
          <a:p>
            <a:pPr lvl="1">
              <a:lnSpc>
                <a:spcPts val="2800"/>
              </a:lnSpc>
            </a:pPr>
            <a:r>
              <a:rPr lang="zh-CN" altLang="en-US" sz="2200" dirty="0">
                <a:solidFill>
                  <a:srgbClr val="FF0000"/>
                </a:solidFill>
              </a:rPr>
              <a:t>自下而上</a:t>
            </a:r>
            <a:r>
              <a:rPr lang="zh-CN" altLang="en-US" sz="2200" dirty="0">
                <a:solidFill>
                  <a:schemeClr val="tx1"/>
                </a:solidFill>
              </a:rPr>
              <a:t>传递信息</a:t>
            </a:r>
          </a:p>
          <a:p>
            <a:pPr lvl="1">
              <a:lnSpc>
                <a:spcPts val="2800"/>
              </a:lnSpc>
            </a:pPr>
            <a:endParaRPr lang="zh-CN" altLang="en-US" sz="2200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4B055E4D-3737-41B0-8B4D-752DB5B9D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97553"/>
              </p:ext>
            </p:extLst>
          </p:nvPr>
        </p:nvGraphicFramePr>
        <p:xfrm>
          <a:off x="472949" y="3372226"/>
          <a:ext cx="4838157" cy="28907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83810">
                  <a:extLst>
                    <a:ext uri="{9D8B030D-6E8A-4147-A177-3AD203B41FA5}">
                      <a16:colId xmlns:a16="http://schemas.microsoft.com/office/drawing/2014/main" val="2817584933"/>
                    </a:ext>
                  </a:extLst>
                </a:gridCol>
                <a:gridCol w="3254347">
                  <a:extLst>
                    <a:ext uri="{9D8B030D-6E8A-4147-A177-3AD203B41FA5}">
                      <a16:colId xmlns:a16="http://schemas.microsoft.com/office/drawing/2014/main" val="4085644710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语义规则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826571"/>
                  </a:ext>
                </a:extLst>
              </a:tr>
              <a:tr h="2479340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L→En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E→E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+T  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E→T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T→T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 (E)</a:t>
                      </a:r>
                    </a:p>
                    <a:p>
                      <a:pPr algn="l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F→digit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print(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E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.val+T.val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T</a:t>
                      </a:r>
                      <a:r>
                        <a:rPr lang="en-US" altLang="zh-CN" sz="2000" baseline="-250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.val*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T.val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E.val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eaLnBrk="1" hangingPunct="1">
                        <a:spcBef>
                          <a:spcPts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F.val</a:t>
                      </a:r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 := </a:t>
                      </a:r>
                      <a:r>
                        <a:rPr lang="en-US" altLang="zh-CN" sz="2000" dirty="0" err="1">
                          <a:latin typeface="+mn-ea"/>
                          <a:ea typeface="+mn-ea"/>
                        </a:rPr>
                        <a:t>digit.lexval</a:t>
                      </a:r>
                      <a:endParaRPr lang="en-US" altLang="zh-CN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211992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4ABB8B5A-5ACB-47E2-80A8-6D581C1F8096}"/>
              </a:ext>
            </a:extLst>
          </p:cNvPr>
          <p:cNvGrpSpPr>
            <a:grpSpLocks noChangeAspect="1"/>
          </p:cNvGrpSpPr>
          <p:nvPr/>
        </p:nvGrpSpPr>
        <p:grpSpPr>
          <a:xfrm>
            <a:off x="5737598" y="2968552"/>
            <a:ext cx="5146157" cy="3539368"/>
            <a:chOff x="7703474" y="291623"/>
            <a:chExt cx="4069770" cy="2997628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8D882506-C217-4E66-AB9E-14A6F8961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474" y="2982924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digit.lexval=3</a:t>
              </a:r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EE0DE34A-EB78-40F4-9DFF-48B611D29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128" y="2851641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F3B19E03-316D-4D36-814A-BB11A151B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235" y="2589075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F.val=3</a:t>
              </a:r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AFEB5C4A-8390-49B9-81F6-E3621AD67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6128" y="245779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EB584EBE-8881-44BE-8444-3856A64B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235" y="215146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T.val=3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2840834-B70A-4F67-BA1F-73A4D8DD7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5020" y="2195227"/>
              <a:ext cx="525132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*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1630FC-A513-4875-BC20-27B6A3520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869" y="2589075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digit.lexval=5</a:t>
              </a: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E85F4E25-E3A4-491B-A485-FDAC493735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7761" y="2414032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7C8076-48B8-4019-8BD0-C551650B6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8869" y="215146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F.val=5</a:t>
              </a:r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89D836ED-E71C-4DAF-A9EB-2F5ACB375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59889" y="2020183"/>
              <a:ext cx="43761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63FC89F2-1A44-4DDB-A834-2A7C76ABE5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7586" y="2020183"/>
              <a:ext cx="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9D9BB6AB-9992-47E0-AADD-DA95370F4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0152" y="2020183"/>
              <a:ext cx="525132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7D407B-8DF8-4882-9C49-F796067E2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410" y="171385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T.val=15</a:t>
              </a: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1A443CDC-DCEA-441B-BF43-D4B100216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3825" y="158257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16EB87-3003-4FA8-ADBF-4FFD6997C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410" y="127624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E.val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=15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4633CD-CE64-4610-B563-E88AA7A4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2718" y="1276246"/>
              <a:ext cx="525132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B75F-63E8-4602-B958-37404179E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654" y="215146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digit.lexval=4</a:t>
              </a: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F504F6B5-6C25-4DCF-953F-D03DED47B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9308" y="202018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1205CF-B363-4576-A2F5-7D74E15A8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0415" y="1757617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F.val=4</a:t>
              </a: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0E2E7063-7427-4D91-85D9-802FD95FA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9308" y="1626334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F1B054-FB08-42F5-AF02-9A9C95F0B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0415" y="1320007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T.val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=4</a:t>
              </a:r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C905993D-161D-4B30-8D7B-F6AE6F68B9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16303" y="1144963"/>
              <a:ext cx="743936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E9B04B5B-CD37-4492-8E88-B560D97B0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35283" y="1144963"/>
              <a:ext cx="0" cy="175044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A99445A4-83C4-4757-8DA2-68D9ED623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6566" y="1144963"/>
              <a:ext cx="91898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FFB010-DD17-4CD6-9E3A-037E2DAD2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347" y="794876"/>
              <a:ext cx="1312829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E.val</a:t>
              </a: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=19</a:t>
              </a:r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39D40607-B9DF-486E-ADAC-047CFB1E6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47762" y="619831"/>
              <a:ext cx="0" cy="21880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7CD0D923-E9CF-41DC-94BC-0A1990810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1434" y="291623"/>
              <a:ext cx="733125" cy="30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L#</a:t>
              </a:r>
            </a:p>
          </p:txBody>
        </p: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6D84569-0DE3-439E-AFD3-251A3389B56A}"/>
              </a:ext>
            </a:extLst>
          </p:cNvPr>
          <p:cNvCxnSpPr>
            <a:cxnSpLocks/>
          </p:cNvCxnSpPr>
          <p:nvPr/>
        </p:nvCxnSpPr>
        <p:spPr>
          <a:xfrm flipV="1">
            <a:off x="7231643" y="3819777"/>
            <a:ext cx="591878" cy="2073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61B1AE-177D-4EB3-9933-703847E94487}"/>
              </a:ext>
            </a:extLst>
          </p:cNvPr>
          <p:cNvCxnSpPr>
            <a:cxnSpLocks/>
          </p:cNvCxnSpPr>
          <p:nvPr/>
        </p:nvCxnSpPr>
        <p:spPr>
          <a:xfrm flipH="1" flipV="1">
            <a:off x="9065154" y="3803354"/>
            <a:ext cx="767004" cy="2237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BE0A24C-D962-4CE4-98A9-6BDFAFBDCE04}"/>
              </a:ext>
            </a:extLst>
          </p:cNvPr>
          <p:cNvCxnSpPr>
            <a:cxnSpLocks/>
          </p:cNvCxnSpPr>
          <p:nvPr/>
        </p:nvCxnSpPr>
        <p:spPr>
          <a:xfrm flipV="1">
            <a:off x="7120975" y="5862049"/>
            <a:ext cx="19263" cy="308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CDFD3A-D41F-432A-8CAA-745D4522C4D7}"/>
              </a:ext>
            </a:extLst>
          </p:cNvPr>
          <p:cNvCxnSpPr>
            <a:cxnSpLocks/>
          </p:cNvCxnSpPr>
          <p:nvPr/>
        </p:nvCxnSpPr>
        <p:spPr>
          <a:xfrm flipV="1">
            <a:off x="7056008" y="5449508"/>
            <a:ext cx="19263" cy="308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5041D88-E4D8-4125-A877-2FF63E0D1878}"/>
              </a:ext>
            </a:extLst>
          </p:cNvPr>
          <p:cNvCxnSpPr>
            <a:cxnSpLocks/>
          </p:cNvCxnSpPr>
          <p:nvPr/>
        </p:nvCxnSpPr>
        <p:spPr>
          <a:xfrm flipV="1">
            <a:off x="8870917" y="5467844"/>
            <a:ext cx="19263" cy="308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4303A91-187E-444E-BEEF-D348D7825D5E}"/>
              </a:ext>
            </a:extLst>
          </p:cNvPr>
          <p:cNvCxnSpPr>
            <a:cxnSpLocks/>
          </p:cNvCxnSpPr>
          <p:nvPr/>
        </p:nvCxnSpPr>
        <p:spPr>
          <a:xfrm flipV="1">
            <a:off x="10664924" y="4956523"/>
            <a:ext cx="19263" cy="308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716ACAB-C645-43B2-A025-70982260DA89}"/>
              </a:ext>
            </a:extLst>
          </p:cNvPr>
          <p:cNvCxnSpPr>
            <a:cxnSpLocks/>
          </p:cNvCxnSpPr>
          <p:nvPr/>
        </p:nvCxnSpPr>
        <p:spPr>
          <a:xfrm flipV="1">
            <a:off x="10674556" y="4380978"/>
            <a:ext cx="19263" cy="308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1A573A1-6FCF-4590-AD7D-6CD1644091F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102654" y="5009502"/>
            <a:ext cx="461001" cy="2321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3308D31E-3211-4D35-BDB4-E72E26CFF575}"/>
              </a:ext>
            </a:extLst>
          </p:cNvPr>
          <p:cNvCxnSpPr>
            <a:cxnSpLocks/>
          </p:cNvCxnSpPr>
          <p:nvPr/>
        </p:nvCxnSpPr>
        <p:spPr>
          <a:xfrm flipH="1" flipV="1">
            <a:off x="8054626" y="4932456"/>
            <a:ext cx="726397" cy="2320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05B9D7B-790D-457F-BD68-3EB29518D5F8}"/>
              </a:ext>
            </a:extLst>
          </p:cNvPr>
          <p:cNvCxnSpPr>
            <a:cxnSpLocks/>
          </p:cNvCxnSpPr>
          <p:nvPr/>
        </p:nvCxnSpPr>
        <p:spPr>
          <a:xfrm flipV="1">
            <a:off x="7632696" y="4426895"/>
            <a:ext cx="19263" cy="308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7C9CF5F-BC6C-3EBF-6992-A588B91F629A}"/>
              </a:ext>
            </a:extLst>
          </p:cNvPr>
          <p:cNvSpPr txBox="1"/>
          <p:nvPr/>
        </p:nvSpPr>
        <p:spPr>
          <a:xfrm>
            <a:off x="8323114" y="6146231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E7C7E"/>
                </a:solidFill>
              </a:rPr>
              <a:t>3*5+4\n</a:t>
            </a:r>
            <a:endParaRPr lang="zh-CN" altLang="en-US" sz="2400" dirty="0">
              <a:solidFill>
                <a:srgbClr val="0E7C7E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3E8232-6A97-BF55-61E8-1929DBEAFFF4}"/>
              </a:ext>
            </a:extLst>
          </p:cNvPr>
          <p:cNvSpPr txBox="1"/>
          <p:nvPr/>
        </p:nvSpPr>
        <p:spPr>
          <a:xfrm>
            <a:off x="8966463" y="2918562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19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631ECC-E7AA-65A3-FB26-7C589D3A36E6}"/>
              </a:ext>
            </a:extLst>
          </p:cNvPr>
          <p:cNvSpPr txBox="1"/>
          <p:nvPr/>
        </p:nvSpPr>
        <p:spPr>
          <a:xfrm>
            <a:off x="5424028" y="3026131"/>
            <a:ext cx="17712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注释语法树</a:t>
            </a:r>
            <a:endParaRPr lang="en-US" altLang="zh-CN" sz="2000" dirty="0"/>
          </a:p>
          <a:p>
            <a:pPr algn="ctr"/>
            <a:r>
              <a:rPr lang="en-US" altLang="zh-CN" sz="2000" dirty="0"/>
              <a:t>Annotated parse tree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562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62329AE-3EF1-002E-2832-0CBAC4ED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1400786"/>
          </a:xfrm>
        </p:spPr>
        <p:txBody>
          <a:bodyPr>
            <a:normAutofit/>
          </a:bodyPr>
          <a:lstStyle/>
          <a:p>
            <a:r>
              <a:rPr lang="zh-CN" altLang="en-US" dirty="0"/>
              <a:t>当文法符号的综合属性不止一个时，怎么返回一组属性值？</a:t>
            </a:r>
            <a:endParaRPr lang="en-US" altLang="zh-CN" dirty="0"/>
          </a:p>
          <a:p>
            <a:pPr lvl="1"/>
            <a:r>
              <a:rPr lang="en-US" altLang="zh-CN" dirty="0"/>
              <a:t>(p194 </a:t>
            </a:r>
            <a:r>
              <a:rPr lang="zh-CN" altLang="en-US" dirty="0"/>
              <a:t>作业</a:t>
            </a:r>
            <a:r>
              <a:rPr lang="en-US" altLang="zh-CN" dirty="0"/>
              <a:t>13</a:t>
            </a:r>
            <a:r>
              <a:rPr lang="zh-CN" altLang="en-US" dirty="0"/>
              <a:t>）：</a:t>
            </a:r>
            <a:r>
              <a:rPr lang="en-US" altLang="zh-CN" dirty="0" err="1"/>
              <a:t>S.val</a:t>
            </a:r>
            <a:r>
              <a:rPr lang="en-US" altLang="zh-CN" dirty="0"/>
              <a:t>, </a:t>
            </a:r>
            <a:r>
              <a:rPr lang="en-US" altLang="zh-CN" dirty="0" err="1"/>
              <a:t>S.len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1D8ECA-43E2-7217-00FD-A8725B2E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BA374D-A912-9748-82D3-14043C211B34}"/>
              </a:ext>
            </a:extLst>
          </p:cNvPr>
          <p:cNvSpPr txBox="1"/>
          <p:nvPr/>
        </p:nvSpPr>
        <p:spPr>
          <a:xfrm>
            <a:off x="669982" y="3786142"/>
            <a:ext cx="10333440" cy="206447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 → S1 '.' S2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 N.val = S1.val + S2.val * 2^(-S2.len)} 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 → B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{R.ival = B.val; R.ilen = 1}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 { S.val = R.val; S.len := R.len } 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 → B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R1.ival=2 * R.ival + B.val; R1.ilen = R.ilen + 1}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R1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{R.val = R1.val; R.len = R1.len } 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 → 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ε </a:t>
            </a:r>
            <a:r>
              <a:rPr kumimoji="0" lang="el-G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R.val = R.ival; R.len:=R.ilen } 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 → '0'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{B.val = 0} </a:t>
            </a:r>
          </a:p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 → '1' </a:t>
            </a: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highlight>
                  <a:srgbClr val="FAFAFA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{B.val = 1}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6487B82-CAC5-3D1B-C041-63553BF473E0}"/>
              </a:ext>
            </a:extLst>
          </p:cNvPr>
          <p:cNvSpPr txBox="1"/>
          <p:nvPr/>
        </p:nvSpPr>
        <p:spPr>
          <a:xfrm>
            <a:off x="624262" y="2450071"/>
            <a:ext cx="8472487" cy="1336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翻译模式的递归下降翻译程序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头歌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https://www.educoder.net/tasks/t35bovfpuamk?subject_id=r72isgp8</a:t>
            </a:r>
            <a:endParaRPr kumimoji="0" lang="fr-FR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94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62329AE-3EF1-002E-2832-0CBAC4ED5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97950"/>
          </a:xfrm>
        </p:spPr>
        <p:txBody>
          <a:bodyPr>
            <a:normAutofit/>
          </a:bodyPr>
          <a:lstStyle/>
          <a:p>
            <a:r>
              <a:rPr lang="zh-CN" altLang="en-US" dirty="0"/>
              <a:t>当文法符号的综合属性不止一个时，怎么返回一组属性值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91D8ECA-43E2-7217-00FD-A8725B2E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0BB758-3E73-89EA-72F1-1E26B3CAF6CD}"/>
              </a:ext>
            </a:extLst>
          </p:cNvPr>
          <p:cNvSpPr txBox="1"/>
          <p:nvPr/>
        </p:nvSpPr>
        <p:spPr>
          <a:xfrm>
            <a:off x="223463" y="1672831"/>
            <a:ext cx="3249203" cy="323165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#include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&lt;stdio.h&gt;</a:t>
            </a:r>
            <a:endParaRPr kumimoji="0" lang="fr-FR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#include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&lt;stdlib.h&gt;</a:t>
            </a:r>
            <a:endParaRPr kumimoji="0" lang="fr-FR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typedef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struct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val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b_info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getToken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void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matchToken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expected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float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parseN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b_info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parseS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b_info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parseR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,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parseB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b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lookahead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37AB8D-7032-74B8-81B6-98AC9DB2591F}"/>
              </a:ext>
            </a:extLst>
          </p:cNvPr>
          <p:cNvSpPr txBox="1"/>
          <p:nvPr/>
        </p:nvSpPr>
        <p:spPr>
          <a:xfrm>
            <a:off x="3654743" y="1672831"/>
            <a:ext cx="5866447" cy="34163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#include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"common.h"</a:t>
            </a:r>
            <a:endParaRPr kumimoji="0" lang="fr-FR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getToken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getchar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while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' '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||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9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getchar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if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'0'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||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'1'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||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'.'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||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10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return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else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return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'X'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</a:b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void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matchToken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char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expected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if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lookahead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!=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expected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printf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"syntax error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E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\n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"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exit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0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}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else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 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//putchar(lookahead);</a:t>
            </a:r>
            <a:endParaRPr kumimoji="0" lang="fr-FR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    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lookahead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getToken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 }  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1EBBC5-BC2F-6C01-D9E6-E40D78ADC1D6}"/>
              </a:ext>
            </a:extLst>
          </p:cNvPr>
          <p:cNvSpPr txBox="1"/>
          <p:nvPr/>
        </p:nvSpPr>
        <p:spPr>
          <a:xfrm>
            <a:off x="8707553" y="3345306"/>
            <a:ext cx="2609474" cy="15696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#include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"common.h"</a:t>
            </a:r>
            <a:endParaRPr kumimoji="0" lang="fr-FR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int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main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float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val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lookahead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getToken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val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=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parseN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printf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(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"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%f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E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\n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"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,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val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   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return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 0;  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微软雅黑"/>
                <a:cs typeface="+mn-cs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AEF89D-51DF-C5DE-0E4C-2E4C8ADDB3BD}"/>
              </a:ext>
            </a:extLst>
          </p:cNvPr>
          <p:cNvSpPr txBox="1"/>
          <p:nvPr/>
        </p:nvSpPr>
        <p:spPr>
          <a:xfrm>
            <a:off x="223463" y="5336814"/>
            <a:ext cx="11031079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kylin@Lenovokylin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:~/compiler/buffer/bin2dec2$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gcc -o bin2dec *.c</a:t>
            </a:r>
            <a:endParaRPr kumimoji="0" lang="fr-FR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E7C7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kylin@Lenovokylin: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~/compiler/buffer/bin2dec2$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Makefile  a.out  bin2dec  binary  binary.c  common.c  common.h  parseb.c  parsen.c  parser.c  parses.c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kylin@Lenovokylin:~/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compiler/buffer/bin2dec2$ </a:t>
            </a: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./bin2dec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101.101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5.625000</a:t>
            </a:r>
          </a:p>
        </p:txBody>
      </p:sp>
    </p:spTree>
    <p:extLst>
      <p:ext uri="{BB962C8B-B14F-4D97-AF65-F5344CB8AC3E}">
        <p14:creationId xmlns:p14="http://schemas.microsoft.com/office/powerpoint/2010/main" val="2215888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244B6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基于</a:t>
            </a:r>
            <a:r>
              <a:rPr lang="en-US" altLang="zh-CN" dirty="0">
                <a:solidFill>
                  <a:srgbClr val="244B6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L-</a:t>
            </a:r>
            <a:r>
              <a:rPr lang="zh-CN" altLang="en-US" dirty="0">
                <a:solidFill>
                  <a:srgbClr val="244B6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翻译模式</a:t>
            </a:r>
            <a:r>
              <a:rPr lang="en-US" altLang="zh-CN" dirty="0">
                <a:solidFill>
                  <a:srgbClr val="244B6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-</a:t>
            </a:r>
            <a:r>
              <a:rPr lang="zh-CN" altLang="en-US" dirty="0">
                <a:solidFill>
                  <a:srgbClr val="244B6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非递归的自顶向下计算</a:t>
            </a:r>
            <a:endParaRPr lang="en-US" altLang="zh-CN" dirty="0">
              <a:solidFill>
                <a:srgbClr val="244B61"/>
              </a:solidFill>
              <a:latin typeface="微软雅黑"/>
              <a:ea typeface="微软雅黑"/>
              <a:cs typeface="Times New Roman" pitchFamily="18" charset="0"/>
              <a:sym typeface="Symbol" pitchFamily="18" charset="2"/>
            </a:endParaRPr>
          </a:p>
          <a:p>
            <a:pPr lvl="1"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LL(1)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分析法基础上，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增加属性列表栈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Times New Roman" pitchFamily="18" charset="0"/>
              <a:sym typeface="Symbol" pitchFamily="18" charset="2"/>
            </a:endParaRPr>
          </a:p>
          <a:p>
            <a:pPr lvl="1"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从文法起始符号最左推导，根据</a:t>
            </a:r>
            <a:r>
              <a:rPr lang="zh-CN" altLang="en-US" sz="2400" dirty="0">
                <a:solidFill>
                  <a:schemeClr val="tx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下一符号和</a:t>
            </a:r>
            <a:r>
              <a:rPr lang="en-US" altLang="zh-CN" sz="2400" dirty="0">
                <a:solidFill>
                  <a:schemeClr val="tx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elect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集选择产生式；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/>
              <a:ea typeface="微软雅黑"/>
              <a:cs typeface="Times New Roman" pitchFamily="18" charset="0"/>
              <a:sym typeface="Symbol" pitchFamily="18" charset="2"/>
            </a:endParaRPr>
          </a:p>
          <a:p>
            <a:pPr lvl="1"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产生式右部和语义动作</a:t>
            </a:r>
            <a:r>
              <a:rPr lang="zh-CN" altLang="en-US" sz="24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逆序进栈</a:t>
            </a:r>
            <a:endParaRPr lang="en-US" altLang="zh-CN" sz="2400" dirty="0">
              <a:solidFill>
                <a:srgbClr val="FF0000"/>
              </a:solidFill>
              <a:latin typeface="微软雅黑"/>
              <a:ea typeface="微软雅黑"/>
              <a:cs typeface="Times New Roman" pitchFamily="18" charset="0"/>
              <a:sym typeface="Symbol" pitchFamily="18" charset="2"/>
            </a:endParaRPr>
          </a:p>
          <a:p>
            <a:pPr lvl="1"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综合属计算得出结果后退栈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041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4"/>
            <a:ext cx="11283000" cy="5637024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例：二进制小数转变成十进制小数的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翻译模式：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rgbClr val="0E7C7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699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N  .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: =1;}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) 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 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: 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;}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; 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 }</a:t>
            </a:r>
          </a:p>
          <a:p>
            <a:pPr marL="4699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  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  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pPr marL="4699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  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:= 2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-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}</a:t>
            </a:r>
          </a:p>
          <a:p>
            <a:pPr algn="l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文法是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LL(1)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8829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7435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ACA2CF9-71B4-48D3-BD0F-A7B07B7CFEE5}"/>
              </a:ext>
            </a:extLst>
          </p:cNvPr>
          <p:cNvSpPr txBox="1"/>
          <p:nvPr/>
        </p:nvSpPr>
        <p:spPr>
          <a:xfrm>
            <a:off x="7202905" y="1878096"/>
            <a:ext cx="26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.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E62198-FF20-4393-A35C-4A14101E88B1}"/>
              </a:ext>
            </a:extLst>
          </p:cNvPr>
          <p:cNvSpPr txBox="1"/>
          <p:nvPr/>
        </p:nvSpPr>
        <p:spPr>
          <a:xfrm>
            <a:off x="7964905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B957E7-CAE7-4B4D-A679-5080E035C182}"/>
              </a:ext>
            </a:extLst>
          </p:cNvPr>
          <p:cNvSpPr txBox="1"/>
          <p:nvPr/>
        </p:nvSpPr>
        <p:spPr>
          <a:xfrm>
            <a:off x="881987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20957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55829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1363597" y="573056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4689094-31D0-61A7-2949-9969A60DAEFF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5" name="内容占位符 2">
              <a:extLst>
                <a:ext uri="{FF2B5EF4-FFF2-40B4-BE49-F238E27FC236}">
                  <a16:creationId xmlns:a16="http://schemas.microsoft.com/office/drawing/2014/main" id="{3C14DB53-F516-4430-A338-16344F5D463C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DC6B6F8E-CD76-DA8B-3988-442B12AEE72D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8B6B233-A48B-4ABC-AD16-AE390CF170F5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97E2A46-4979-8ECE-3675-EA46739D5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51475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275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3247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ACA2CF9-71B4-48D3-BD0F-A7B07B7CFEE5}"/>
              </a:ext>
            </a:extLst>
          </p:cNvPr>
          <p:cNvSpPr txBox="1"/>
          <p:nvPr/>
        </p:nvSpPr>
        <p:spPr>
          <a:xfrm>
            <a:off x="7202905" y="1878096"/>
            <a:ext cx="268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.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E62198-FF20-4393-A35C-4A14101E88B1}"/>
              </a:ext>
            </a:extLst>
          </p:cNvPr>
          <p:cNvSpPr txBox="1"/>
          <p:nvPr/>
        </p:nvSpPr>
        <p:spPr>
          <a:xfrm>
            <a:off x="7964905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B957E7-CAE7-4B4D-A679-5080E035C182}"/>
              </a:ext>
            </a:extLst>
          </p:cNvPr>
          <p:cNvSpPr txBox="1"/>
          <p:nvPr/>
        </p:nvSpPr>
        <p:spPr>
          <a:xfrm>
            <a:off x="881987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216793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26477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4E0B554-9E67-4519-99DE-34B228F4FC5D}"/>
              </a:ext>
            </a:extLst>
          </p:cNvPr>
          <p:cNvSpPr txBox="1"/>
          <p:nvPr/>
        </p:nvSpPr>
        <p:spPr>
          <a:xfrm>
            <a:off x="1389247" y="53089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DC27DF-B550-47A9-A844-A9534FED8EF8}"/>
              </a:ext>
            </a:extLst>
          </p:cNvPr>
          <p:cNvSpPr txBox="1"/>
          <p:nvPr/>
        </p:nvSpPr>
        <p:spPr>
          <a:xfrm>
            <a:off x="1069517" y="486599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 : =1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2E3B54-EE35-43CC-926C-9131FD3AB3EE}"/>
              </a:ext>
            </a:extLst>
          </p:cNvPr>
          <p:cNvSpPr txBox="1"/>
          <p:nvPr/>
        </p:nvSpPr>
        <p:spPr>
          <a:xfrm>
            <a:off x="1427744" y="4423070"/>
            <a:ext cx="23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.</a:t>
            </a:r>
            <a:endParaRPr lang="zh-CN" altLang="en-US" dirty="0">
              <a:solidFill>
                <a:srgbClr val="0000FF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B11E47-4CD2-A886-DABB-F270013A21B8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13" name="内容占位符 2">
              <a:extLst>
                <a:ext uri="{FF2B5EF4-FFF2-40B4-BE49-F238E27FC236}">
                  <a16:creationId xmlns:a16="http://schemas.microsoft.com/office/drawing/2014/main" id="{2240E24F-DCBB-7D0E-4B86-FAA5D4CD44DE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CBCC1C92-27D0-3B40-A8E8-DD65E91B2E1A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F9EBFEF-3529-87E9-1957-4B2E76C8F24D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14F5F97-1013-D551-EAAF-94A7B8C6C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033873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89418" y="575322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4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0" grpId="1"/>
      <p:bldP spid="21" grpId="0"/>
      <p:bldP spid="21" grpId="1"/>
      <p:bldP spid="22" grpId="0"/>
      <p:bldP spid="22" grpId="1"/>
      <p:bldP spid="2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73953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88244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1E62198-FF20-4393-A35C-4A14101E88B1}"/>
              </a:ext>
            </a:extLst>
          </p:cNvPr>
          <p:cNvSpPr txBox="1"/>
          <p:nvPr/>
        </p:nvSpPr>
        <p:spPr>
          <a:xfrm>
            <a:off x="7964905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B957E7-CAE7-4B4D-A679-5080E035C182}"/>
              </a:ext>
            </a:extLst>
          </p:cNvPr>
          <p:cNvSpPr txBox="1"/>
          <p:nvPr/>
        </p:nvSpPr>
        <p:spPr>
          <a:xfrm>
            <a:off x="881987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95320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7ACEF3-C7AA-4BBF-A992-B08DCA884AA4}"/>
              </a:ext>
            </a:extLst>
          </p:cNvPr>
          <p:cNvSpPr txBox="1"/>
          <p:nvPr/>
        </p:nvSpPr>
        <p:spPr>
          <a:xfrm>
            <a:off x="1352625" y="491341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9CDC01-46FC-4DF7-AF37-FF6369D1A990}"/>
              </a:ext>
            </a:extLst>
          </p:cNvPr>
          <p:cNvSpPr txBox="1"/>
          <p:nvPr/>
        </p:nvSpPr>
        <p:spPr>
          <a:xfrm>
            <a:off x="760440" y="442611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1BF2F0-1B3D-4035-94FF-E37CF879944A}"/>
              </a:ext>
            </a:extLst>
          </p:cNvPr>
          <p:cNvSpPr txBox="1"/>
          <p:nvPr/>
        </p:nvSpPr>
        <p:spPr>
          <a:xfrm>
            <a:off x="1299049" y="398471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65348E5-B3B4-45FD-95ED-21BDB9BE94B5}"/>
              </a:ext>
            </a:extLst>
          </p:cNvPr>
          <p:cNvSpPr txBox="1"/>
          <p:nvPr/>
        </p:nvSpPr>
        <p:spPr>
          <a:xfrm>
            <a:off x="929252" y="353047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 : =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CA3FAB-165D-44B3-0112-C718C518A16E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A27AB72B-A52F-3A95-71A0-A9705EFD105C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490BDC0-6079-781A-ABD0-C043BF19D1D4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7A35F37-4EB9-7005-4D26-6133C855C2BB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BA8401B-3CFF-A95E-B613-2A5EA587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654148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B0BAF9D-E19F-2B73-7670-CF77687FD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02428"/>
              </p:ext>
            </p:extLst>
          </p:nvPr>
        </p:nvGraphicFramePr>
        <p:xfrm>
          <a:off x="2758440" y="538077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33275" y="538171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89194" y="575091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1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8" grpId="1"/>
      <p:bldP spid="29" grpId="0"/>
      <p:bldP spid="29" grpId="1"/>
      <p:bldP spid="3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52151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1E62198-FF20-4393-A35C-4A14101E88B1}"/>
              </a:ext>
            </a:extLst>
          </p:cNvPr>
          <p:cNvSpPr txBox="1"/>
          <p:nvPr/>
        </p:nvSpPr>
        <p:spPr>
          <a:xfrm>
            <a:off x="7964905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B957E7-CAE7-4B4D-A679-5080E035C182}"/>
              </a:ext>
            </a:extLst>
          </p:cNvPr>
          <p:cNvSpPr txBox="1"/>
          <p:nvPr/>
        </p:nvSpPr>
        <p:spPr>
          <a:xfrm>
            <a:off x="881987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09081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144807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7ACEF3-C7AA-4BBF-A992-B08DCA884AA4}"/>
              </a:ext>
            </a:extLst>
          </p:cNvPr>
          <p:cNvSpPr txBox="1"/>
          <p:nvPr/>
        </p:nvSpPr>
        <p:spPr>
          <a:xfrm>
            <a:off x="1352625" y="491341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9CDC01-46FC-4DF7-AF37-FF6369D1A990}"/>
              </a:ext>
            </a:extLst>
          </p:cNvPr>
          <p:cNvSpPr txBox="1"/>
          <p:nvPr/>
        </p:nvSpPr>
        <p:spPr>
          <a:xfrm>
            <a:off x="760440" y="442611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D1BB3D-E309-464C-9D14-63115BB65983}"/>
              </a:ext>
            </a:extLst>
          </p:cNvPr>
          <p:cNvSpPr txBox="1"/>
          <p:nvPr/>
        </p:nvSpPr>
        <p:spPr>
          <a:xfrm>
            <a:off x="843206" y="3982111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2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-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lang="en-US" altLang="zh-CN" sz="1800" baseline="30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f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1411BE-72BA-4CE9-8801-5AB9E90687CB}"/>
              </a:ext>
            </a:extLst>
          </p:cNvPr>
          <p:cNvSpPr txBox="1"/>
          <p:nvPr/>
        </p:nvSpPr>
        <p:spPr>
          <a:xfrm>
            <a:off x="1352625" y="356045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29F8A9-C686-01A7-B7BB-18F3B3C80860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D98A3331-4A6D-B10F-C042-30D9D56F3568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BD36693-2857-8AAB-8BA4-4F5E12884C5E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EB8BE5-9ECE-A3C3-8C29-602A5B2AE174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9783132-F3D4-39DA-0FCC-13AB0A011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92534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2DCD42DE-25F1-0144-58EF-F6E38AE77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888065"/>
              </p:ext>
            </p:extLst>
          </p:nvPr>
        </p:nvGraphicFramePr>
        <p:xfrm>
          <a:off x="2758440" y="538077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33364" y="537755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1A846B-4DDB-4FD6-9066-9065EB880D21}"/>
              </a:ext>
            </a:extLst>
          </p:cNvPr>
          <p:cNvSpPr txBox="1"/>
          <p:nvPr/>
        </p:nvSpPr>
        <p:spPr>
          <a:xfrm>
            <a:off x="4518871" y="538118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88561" y="575091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404E8-8FF9-4E6B-918C-C686A3B0A822}"/>
              </a:ext>
            </a:extLst>
          </p:cNvPr>
          <p:cNvSpPr txBox="1"/>
          <p:nvPr/>
        </p:nvSpPr>
        <p:spPr>
          <a:xfrm>
            <a:off x="2890350" y="537871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9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27" grpId="0"/>
      <p:bldP spid="32" grpId="0"/>
      <p:bldP spid="32" grpId="1"/>
      <p:bldP spid="33" grpId="0"/>
      <p:bldP spid="33" grpId="1"/>
      <p:bldP spid="35" grpId="0"/>
      <p:bldP spid="3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6860622" cy="617642"/>
          </a:xfrm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70743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B957E7-CAE7-4B4D-A679-5080E035C182}"/>
              </a:ext>
            </a:extLst>
          </p:cNvPr>
          <p:cNvSpPr txBox="1"/>
          <p:nvPr/>
        </p:nvSpPr>
        <p:spPr>
          <a:xfrm>
            <a:off x="881987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84540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35117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63F804-D475-42E8-987C-60E25C9CCD21}"/>
              </a:ext>
            </a:extLst>
          </p:cNvPr>
          <p:cNvSpPr txBox="1"/>
          <p:nvPr/>
        </p:nvSpPr>
        <p:spPr>
          <a:xfrm>
            <a:off x="652501" y="487285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BC296E-5305-4761-83EB-6BF2B3809629}"/>
              </a:ext>
            </a:extLst>
          </p:cNvPr>
          <p:cNvSpPr txBox="1"/>
          <p:nvPr/>
        </p:nvSpPr>
        <p:spPr>
          <a:xfrm>
            <a:off x="1394896" y="439887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318CFA8-F8E7-44DB-A598-C75DE2B82795}"/>
              </a:ext>
            </a:extLst>
          </p:cNvPr>
          <p:cNvSpPr txBox="1"/>
          <p:nvPr/>
        </p:nvSpPr>
        <p:spPr>
          <a:xfrm>
            <a:off x="815121" y="3962819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153F3EF-6C58-4375-8E2B-C03493C1CCDE}"/>
              </a:ext>
            </a:extLst>
          </p:cNvPr>
          <p:cNvSpPr txBox="1"/>
          <p:nvPr/>
        </p:nvSpPr>
        <p:spPr>
          <a:xfrm>
            <a:off x="1394896" y="353350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FE9F954-64DF-4396-8F9A-712198FA092F}"/>
              </a:ext>
            </a:extLst>
          </p:cNvPr>
          <p:cNvSpPr txBox="1"/>
          <p:nvPr/>
        </p:nvSpPr>
        <p:spPr>
          <a:xfrm>
            <a:off x="1013704" y="313390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f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 : =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0E8A81-2549-C92C-372D-001DE9D256DA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723F0671-F632-D722-3F01-15018E560FE2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32F6E0B-7887-D960-C177-594398456699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1749940-CBB7-0A6C-215E-1C5D9B82C664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13F3A58-553C-C941-072C-F726B9588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901767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1FB27A2-5D97-2EE7-0957-4862FD852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91791"/>
              </p:ext>
            </p:extLst>
          </p:nvPr>
        </p:nvGraphicFramePr>
        <p:xfrm>
          <a:off x="2758440" y="5380775"/>
          <a:ext cx="22940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270012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02CB4F7-9C49-3FD8-D284-F1DAAC1CB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57828"/>
              </p:ext>
            </p:extLst>
          </p:nvPr>
        </p:nvGraphicFramePr>
        <p:xfrm>
          <a:off x="2758440" y="500739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93055" y="57441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404E8-8FF9-4E6B-918C-C686A3B0A822}"/>
              </a:ext>
            </a:extLst>
          </p:cNvPr>
          <p:cNvSpPr txBox="1"/>
          <p:nvPr/>
        </p:nvSpPr>
        <p:spPr>
          <a:xfrm>
            <a:off x="2884570" y="53792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29896" y="53792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3B1609-DFD7-425D-A6EB-D959137933CE}"/>
              </a:ext>
            </a:extLst>
          </p:cNvPr>
          <p:cNvSpPr txBox="1"/>
          <p:nvPr/>
        </p:nvSpPr>
        <p:spPr>
          <a:xfrm>
            <a:off x="4034241" y="5013259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1A846B-4DDB-4FD6-9066-9065EB880D21}"/>
              </a:ext>
            </a:extLst>
          </p:cNvPr>
          <p:cNvSpPr txBox="1"/>
          <p:nvPr/>
        </p:nvSpPr>
        <p:spPr>
          <a:xfrm>
            <a:off x="4508696" y="53792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3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7" grpId="0"/>
      <p:bldP spid="38" grpId="0"/>
      <p:bldP spid="38" grpId="1"/>
      <p:bldP spid="39" grpId="0"/>
      <p:bldP spid="39" grpId="1"/>
      <p:bldP spid="4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F618-DB2F-4CCD-8C5F-107A6445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7.2.3</a:t>
            </a:r>
            <a:r>
              <a:rPr lang="zh-CN" altLang="en-US" dirty="0"/>
              <a:t>　基于</a:t>
            </a:r>
            <a:r>
              <a:rPr lang="en-US" altLang="zh-CN" dirty="0"/>
              <a:t>L-</a:t>
            </a:r>
            <a:r>
              <a:rPr lang="zh-CN" altLang="en-US" dirty="0"/>
              <a:t>翻译模式的自顶向下计算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208B1-3E1F-4AD4-A158-A634D74F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22" y="942765"/>
            <a:ext cx="11042526" cy="651694"/>
          </a:xfrm>
        </p:spPr>
        <p:txBody>
          <a:bodyPr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非递归的自顶向下分析</a:t>
            </a:r>
            <a:r>
              <a:rPr lang="zh-CN" altLang="en-US" dirty="0">
                <a:solidFill>
                  <a:prstClr val="black"/>
                </a:solidFill>
              </a:rPr>
              <a:t>过程，以</a:t>
            </a:r>
            <a:r>
              <a:rPr lang="en-US" altLang="zh-CN" dirty="0">
                <a:solidFill>
                  <a:srgbClr val="FF0000"/>
                </a:solidFill>
              </a:rPr>
              <a:t>.101#</a:t>
            </a:r>
            <a:r>
              <a:rPr lang="zh-CN" altLang="en-US" dirty="0">
                <a:solidFill>
                  <a:prstClr val="black"/>
                </a:solidFill>
              </a:rPr>
              <a:t>为例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9D9AF28-F5C7-49C3-A6F4-049574A79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32610"/>
              </p:ext>
            </p:extLst>
          </p:nvPr>
        </p:nvGraphicFramePr>
        <p:xfrm>
          <a:off x="6946521" y="1789549"/>
          <a:ext cx="3983095" cy="61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796619">
                  <a:extLst>
                    <a:ext uri="{9D8B030D-6E8A-4147-A177-3AD203B41FA5}">
                      <a16:colId xmlns:a16="http://schemas.microsoft.com/office/drawing/2014/main" val="1055207281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1765377605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124330210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27972397"/>
                    </a:ext>
                  </a:extLst>
                </a:gridCol>
                <a:gridCol w="796619">
                  <a:extLst>
                    <a:ext uri="{9D8B030D-6E8A-4147-A177-3AD203B41FA5}">
                      <a16:colId xmlns:a16="http://schemas.microsoft.com/office/drawing/2014/main" val="852007327"/>
                    </a:ext>
                  </a:extLst>
                </a:gridCol>
              </a:tblGrid>
              <a:tr h="6176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441270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C307ED9-6116-429D-A366-A880888D9B4B}"/>
              </a:ext>
            </a:extLst>
          </p:cNvPr>
          <p:cNvSpPr txBox="1"/>
          <p:nvPr/>
        </p:nvSpPr>
        <p:spPr>
          <a:xfrm>
            <a:off x="952751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B957E7-CAE7-4B4D-A679-5080E035C182}"/>
              </a:ext>
            </a:extLst>
          </p:cNvPr>
          <p:cNvSpPr txBox="1"/>
          <p:nvPr/>
        </p:nvSpPr>
        <p:spPr>
          <a:xfrm>
            <a:off x="8819879" y="1878096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FA5640-29C1-4CF4-A1E4-851017DDAAE4}"/>
              </a:ext>
            </a:extLst>
          </p:cNvPr>
          <p:cNvSpPr txBox="1"/>
          <p:nvPr/>
        </p:nvSpPr>
        <p:spPr>
          <a:xfrm>
            <a:off x="10382493" y="1878096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#</a:t>
            </a:r>
            <a:endParaRPr lang="zh-CN" altLang="en-US" sz="2400" b="1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096B0B2D-E2B6-4E1D-B733-950EA83F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4691"/>
              </p:ext>
            </p:extLst>
          </p:nvPr>
        </p:nvGraphicFramePr>
        <p:xfrm>
          <a:off x="452471" y="2165684"/>
          <a:ext cx="2194475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475">
                  <a:extLst>
                    <a:ext uri="{9D8B030D-6E8A-4147-A177-3AD203B41FA5}">
                      <a16:colId xmlns:a16="http://schemas.microsoft.com/office/drawing/2014/main" val="1037619254"/>
                    </a:ext>
                  </a:extLst>
                </a:gridCol>
              </a:tblGrid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2421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844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32887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69131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60308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59401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1993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56290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59795"/>
                  </a:ext>
                </a:extLst>
              </a:tr>
              <a:tr h="4408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805038"/>
                  </a:ext>
                </a:extLst>
              </a:tr>
            </a:tbl>
          </a:graphicData>
        </a:graphic>
      </p:graphicFrame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975EDF9F-EC23-4801-985D-74E6C81B7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52316"/>
              </p:ext>
            </p:extLst>
          </p:nvPr>
        </p:nvGraphicFramePr>
        <p:xfrm>
          <a:off x="2646946" y="2165684"/>
          <a:ext cx="2479210" cy="44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10">
                  <a:extLst>
                    <a:ext uri="{9D8B030D-6E8A-4147-A177-3AD203B41FA5}">
                      <a16:colId xmlns:a16="http://schemas.microsoft.com/office/drawing/2014/main" val="4216879724"/>
                    </a:ext>
                  </a:extLst>
                </a:gridCol>
              </a:tblGrid>
              <a:tr h="44082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95005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10EDDADF-42E9-4BD4-BDAC-9FDA34C3B3ED}"/>
              </a:ext>
            </a:extLst>
          </p:cNvPr>
          <p:cNvSpPr txBox="1"/>
          <p:nvPr/>
        </p:nvSpPr>
        <p:spPr>
          <a:xfrm>
            <a:off x="1400465" y="620455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#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12F7E7-CC79-4886-8B36-897518C5B166}"/>
              </a:ext>
            </a:extLst>
          </p:cNvPr>
          <p:cNvSpPr txBox="1"/>
          <p:nvPr/>
        </p:nvSpPr>
        <p:spPr>
          <a:xfrm>
            <a:off x="994631" y="573056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p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rint(</a:t>
            </a:r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669263-789C-48F2-A97D-56C5CDF306EC}"/>
              </a:ext>
            </a:extLst>
          </p:cNvPr>
          <p:cNvSpPr txBox="1"/>
          <p:nvPr/>
        </p:nvSpPr>
        <p:spPr>
          <a:xfrm>
            <a:off x="629543" y="530891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C63F804-D475-42E8-987C-60E25C9CCD21}"/>
              </a:ext>
            </a:extLst>
          </p:cNvPr>
          <p:cNvSpPr txBox="1"/>
          <p:nvPr/>
        </p:nvSpPr>
        <p:spPr>
          <a:xfrm>
            <a:off x="652501" y="487285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+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BBC296E-5305-4761-83EB-6BF2B3809629}"/>
              </a:ext>
            </a:extLst>
          </p:cNvPr>
          <p:cNvSpPr txBox="1"/>
          <p:nvPr/>
        </p:nvSpPr>
        <p:spPr>
          <a:xfrm>
            <a:off x="1394896" y="439887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318CFA8-F8E7-44DB-A598-C75DE2B82795}"/>
              </a:ext>
            </a:extLst>
          </p:cNvPr>
          <p:cNvSpPr txBox="1"/>
          <p:nvPr/>
        </p:nvSpPr>
        <p:spPr>
          <a:xfrm>
            <a:off x="815121" y="3962819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</a:t>
            </a:r>
            <a:r>
              <a:rPr lang="en-US" altLang="zh-CN" sz="1800" baseline="-250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.f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:= 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S.f+1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FE9F954-64DF-4396-8F9A-712198FA092F}"/>
              </a:ext>
            </a:extLst>
          </p:cNvPr>
          <p:cNvSpPr txBox="1"/>
          <p:nvPr/>
        </p:nvSpPr>
        <p:spPr>
          <a:xfrm>
            <a:off x="976425" y="352676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B.v</a:t>
            </a:r>
            <a:r>
              <a:rPr lang="en-US" altLang="zh-CN" sz="1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</a:rPr>
              <a:t> : = 0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1DF22F5-B2CB-416D-B10C-91183471934A}"/>
              </a:ext>
            </a:extLst>
          </p:cNvPr>
          <p:cNvSpPr txBox="1"/>
          <p:nvPr/>
        </p:nvSpPr>
        <p:spPr>
          <a:xfrm>
            <a:off x="1411800" y="307369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rPr>
              <a:t>0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E0C0A95-4DBE-7B94-E7E9-A630ADD3C236}"/>
              </a:ext>
            </a:extLst>
          </p:cNvPr>
          <p:cNvGrpSpPr/>
          <p:nvPr/>
        </p:nvGrpSpPr>
        <p:grpSpPr>
          <a:xfrm>
            <a:off x="5411587" y="3074993"/>
            <a:ext cx="6511708" cy="2491324"/>
            <a:chOff x="5411587" y="3074993"/>
            <a:chExt cx="6511708" cy="2491324"/>
          </a:xfrm>
        </p:grpSpPr>
        <p:sp>
          <p:nvSpPr>
            <p:cNvPr id="7" name="内容占位符 2">
              <a:extLst>
                <a:ext uri="{FF2B5EF4-FFF2-40B4-BE49-F238E27FC236}">
                  <a16:creationId xmlns:a16="http://schemas.microsoft.com/office/drawing/2014/main" id="{0D9FA817-5BD9-EC86-1148-174255A8C09E}"/>
                </a:ext>
              </a:extLst>
            </p:cNvPr>
            <p:cNvSpPr txBox="1">
              <a:spLocks/>
            </p:cNvSpPr>
            <p:nvPr/>
          </p:nvSpPr>
          <p:spPr>
            <a:xfrm>
              <a:off x="5411588" y="3321482"/>
              <a:ext cx="6511707" cy="2164918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solidFill>
                <a:srgbClr val="0E7C7E"/>
              </a:solidFill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N  .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=1;}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</a:rPr>
                <a:t> 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p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rint(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) ;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: =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;} 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.f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S.f+1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; }</a:t>
              </a:r>
              <a:r>
                <a:rPr lang="en-US" altLang="zh-CN" sz="2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0000FF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 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</a:t>
              </a:r>
              <a:r>
                <a:rPr lang="en-US" altLang="zh-CN" sz="2000" baseline="-25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1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+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 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  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S.v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0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0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r>
                <a:rPr lang="en-US" altLang="zh-CN" sz="2000" dirty="0">
                  <a:solidFill>
                    <a:srgbClr val="3333CC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  1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{ </a:t>
              </a:r>
              <a:r>
                <a:rPr lang="en-US" altLang="zh-CN" sz="2000" dirty="0" err="1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B.v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:= 2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-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B.</a:t>
              </a:r>
              <a:r>
                <a:rPr lang="en-US" altLang="zh-CN" sz="2000" baseline="30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f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/>
                  <a:ea typeface="微软雅黑"/>
                  <a:cs typeface="Times New Roman" pitchFamily="18" charset="0"/>
                  <a:sym typeface="Symbol" pitchFamily="18" charset="2"/>
                </a:rPr>
                <a:t>}</a:t>
              </a:r>
            </a:p>
            <a:p>
              <a:pPr marL="0" indent="0" algn="l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/>
              </a:pPr>
              <a:endParaRPr lang="en-US" altLang="zh-CN" sz="800" dirty="0">
                <a:solidFill>
                  <a:srgbClr val="FF0000"/>
                </a:solidFill>
                <a:latin typeface="微软雅黑"/>
                <a:ea typeface="微软雅黑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8152CDF-0377-EBC3-414F-D57730F99962}"/>
                </a:ext>
              </a:extLst>
            </p:cNvPr>
            <p:cNvSpPr/>
            <p:nvPr/>
          </p:nvSpPr>
          <p:spPr>
            <a:xfrm>
              <a:off x="5411587" y="5149514"/>
              <a:ext cx="6511707" cy="416803"/>
            </a:xfrm>
            <a:custGeom>
              <a:avLst/>
              <a:gdLst>
                <a:gd name="connsiteX0" fmla="*/ 2895600 w 2895600"/>
                <a:gd name="connsiteY0" fmla="*/ 0 h 535860"/>
                <a:gd name="connsiteX1" fmla="*/ 2895600 w 2895600"/>
                <a:gd name="connsiteY1" fmla="*/ 396147 h 535860"/>
                <a:gd name="connsiteX2" fmla="*/ 2755887 w 2895600"/>
                <a:gd name="connsiteY2" fmla="*/ 535860 h 535860"/>
                <a:gd name="connsiteX3" fmla="*/ 139713 w 2895600"/>
                <a:gd name="connsiteY3" fmla="*/ 535860 h 535860"/>
                <a:gd name="connsiteX4" fmla="*/ 0 w 2895600"/>
                <a:gd name="connsiteY4" fmla="*/ 396147 h 535860"/>
                <a:gd name="connsiteX5" fmla="*/ 0 w 2895600"/>
                <a:gd name="connsiteY5" fmla="*/ 203266 h 535860"/>
                <a:gd name="connsiteX6" fmla="*/ 9301 w 2895600"/>
                <a:gd name="connsiteY6" fmla="*/ 207843 h 535860"/>
                <a:gd name="connsiteX7" fmla="*/ 1274905 w 2895600"/>
                <a:gd name="connsiteY7" fmla="*/ 453829 h 535860"/>
                <a:gd name="connsiteX8" fmla="*/ 2810218 w 2895600"/>
                <a:gd name="connsiteY8" fmla="*/ 61819 h 5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600" h="535860">
                  <a:moveTo>
                    <a:pt x="2895600" y="0"/>
                  </a:moveTo>
                  <a:lnTo>
                    <a:pt x="2895600" y="396147"/>
                  </a:lnTo>
                  <a:cubicBezTo>
                    <a:pt x="2895600" y="473308"/>
                    <a:pt x="2833048" y="535860"/>
                    <a:pt x="2755887" y="535860"/>
                  </a:cubicBezTo>
                  <a:lnTo>
                    <a:pt x="139713" y="535860"/>
                  </a:lnTo>
                  <a:cubicBezTo>
                    <a:pt x="62552" y="535860"/>
                    <a:pt x="0" y="473308"/>
                    <a:pt x="0" y="396147"/>
                  </a:cubicBezTo>
                  <a:lnTo>
                    <a:pt x="0" y="203266"/>
                  </a:lnTo>
                  <a:lnTo>
                    <a:pt x="9301" y="207843"/>
                  </a:lnTo>
                  <a:cubicBezTo>
                    <a:pt x="353230" y="361516"/>
                    <a:pt x="794156" y="453829"/>
                    <a:pt x="1274905" y="453829"/>
                  </a:cubicBezTo>
                  <a:cubicBezTo>
                    <a:pt x="1893011" y="453829"/>
                    <a:pt x="2445286" y="301229"/>
                    <a:pt x="2810218" y="61819"/>
                  </a:cubicBezTo>
                  <a:close/>
                </a:path>
              </a:pathLst>
            </a:custGeom>
            <a:solidFill>
              <a:srgbClr val="19968B"/>
            </a:solidFill>
            <a:ln>
              <a:noFill/>
            </a:ln>
            <a:effectLst>
              <a:outerShdw blurRad="50800" dist="50800" dir="27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3F27C2-AA7D-3418-FEF3-E2F4D48DAECC}"/>
                </a:ext>
              </a:extLst>
            </p:cNvPr>
            <p:cNvSpPr txBox="1"/>
            <p:nvPr/>
          </p:nvSpPr>
          <p:spPr>
            <a:xfrm>
              <a:off x="9871294" y="3074993"/>
              <a:ext cx="1757214" cy="492978"/>
            </a:xfrm>
            <a:prstGeom prst="roundRect">
              <a:avLst>
                <a:gd name="adj" fmla="val 32975"/>
              </a:avLst>
            </a:prstGeom>
            <a:solidFill>
              <a:srgbClr val="0E7C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L-</a:t>
              </a: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翻译模式</a:t>
              </a:r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18A9E13-8085-0C92-1761-D65FF8F5D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34864"/>
              </p:ext>
            </p:extLst>
          </p:nvPr>
        </p:nvGraphicFramePr>
        <p:xfrm>
          <a:off x="2758440" y="5752194"/>
          <a:ext cx="22940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3607456094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98477020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886663558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3825110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306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S.v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B.f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B.v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971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FB0E96C-5A07-96CC-D5EE-AFED8EE4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117444"/>
              </p:ext>
            </p:extLst>
          </p:nvPr>
        </p:nvGraphicFramePr>
        <p:xfrm>
          <a:off x="2758440" y="5380775"/>
          <a:ext cx="22940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280286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78013A48-6FC0-578B-CEC1-AFF740284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56803"/>
              </p:ext>
            </p:extLst>
          </p:nvPr>
        </p:nvGraphicFramePr>
        <p:xfrm>
          <a:off x="2758440" y="5007395"/>
          <a:ext cx="22940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505">
                  <a:extLst>
                    <a:ext uri="{9D8B030D-6E8A-4147-A177-3AD203B41FA5}">
                      <a16:colId xmlns:a16="http://schemas.microsoft.com/office/drawing/2014/main" val="2923787397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643160635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2967702713"/>
                    </a:ext>
                  </a:extLst>
                </a:gridCol>
                <a:gridCol w="573505">
                  <a:extLst>
                    <a:ext uri="{9D8B030D-6E8A-4147-A177-3AD203B41FA5}">
                      <a16:colId xmlns:a16="http://schemas.microsoft.com/office/drawing/2014/main" val="1797915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52068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C06D9-FFEB-41F4-89A1-4962ABE375D2}"/>
              </a:ext>
            </a:extLst>
          </p:cNvPr>
          <p:cNvSpPr txBox="1"/>
          <p:nvPr/>
        </p:nvSpPr>
        <p:spPr>
          <a:xfrm>
            <a:off x="2893055" y="57441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404E8-8FF9-4E6B-918C-C686A3B0A822}"/>
              </a:ext>
            </a:extLst>
          </p:cNvPr>
          <p:cNvSpPr txBox="1"/>
          <p:nvPr/>
        </p:nvSpPr>
        <p:spPr>
          <a:xfrm>
            <a:off x="2891314" y="537978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493CBBA-1303-4D5F-A507-177523757009}"/>
              </a:ext>
            </a:extLst>
          </p:cNvPr>
          <p:cNvSpPr txBox="1"/>
          <p:nvPr/>
        </p:nvSpPr>
        <p:spPr>
          <a:xfrm>
            <a:off x="4029896" y="537926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1A846B-4DDB-4FD6-9066-9065EB880D21}"/>
              </a:ext>
            </a:extLst>
          </p:cNvPr>
          <p:cNvSpPr txBox="1"/>
          <p:nvPr/>
        </p:nvSpPr>
        <p:spPr>
          <a:xfrm>
            <a:off x="4508696" y="53792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B3B1609-DFD7-425D-A6EB-D959137933CE}"/>
              </a:ext>
            </a:extLst>
          </p:cNvPr>
          <p:cNvSpPr txBox="1"/>
          <p:nvPr/>
        </p:nvSpPr>
        <p:spPr>
          <a:xfrm>
            <a:off x="4034241" y="50064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2F6C44-8AD7-40CD-A3F4-A8CD9D1D0040}"/>
              </a:ext>
            </a:extLst>
          </p:cNvPr>
          <p:cNvSpPr txBox="1"/>
          <p:nvPr/>
        </p:nvSpPr>
        <p:spPr>
          <a:xfrm>
            <a:off x="2884570" y="50064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ECF8BFC-2981-4A82-B338-EC462E487FF6}"/>
              </a:ext>
            </a:extLst>
          </p:cNvPr>
          <p:cNvSpPr txBox="1"/>
          <p:nvPr/>
        </p:nvSpPr>
        <p:spPr>
          <a:xfrm>
            <a:off x="4601788" y="500642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72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7" grpId="0"/>
      <p:bldP spid="39" grpId="0"/>
      <p:bldP spid="39" grpId="1"/>
      <p:bldP spid="32" grpId="0"/>
      <p:bldP spid="32" grpId="1"/>
      <p:bldP spid="43" grpId="0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19286</TotalTime>
  <Words>17513</Words>
  <Application>Microsoft Office PowerPoint</Application>
  <PresentationFormat>宽屏</PresentationFormat>
  <Paragraphs>4546</Paragraphs>
  <Slides>145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145</vt:i4>
      </vt:variant>
    </vt:vector>
  </HeadingPairs>
  <TitlesOfParts>
    <vt:vector size="165" baseType="lpstr">
      <vt:lpstr>等线</vt:lpstr>
      <vt:lpstr>等线 Light</vt:lpstr>
      <vt:lpstr>楷体</vt:lpstr>
      <vt:lpstr>上首标榜体（非商用）</vt:lpstr>
      <vt:lpstr>书体坊兰亭体</vt:lpstr>
      <vt:lpstr>宋体</vt:lpstr>
      <vt:lpstr>微软雅黑</vt:lpstr>
      <vt:lpstr>微软雅黑</vt:lpstr>
      <vt:lpstr>Arial</vt:lpstr>
      <vt:lpstr>Cambria Math</vt:lpstr>
      <vt:lpstr>Candara</vt:lpstr>
      <vt:lpstr>Consolas</vt:lpstr>
      <vt:lpstr>Segoe UI</vt:lpstr>
      <vt:lpstr>Symbol</vt:lpstr>
      <vt:lpstr>Tahoma</vt:lpstr>
      <vt:lpstr>Times New Roman</vt:lpstr>
      <vt:lpstr>Wingdings</vt:lpstr>
      <vt:lpstr>Wingdings 3</vt:lpstr>
      <vt:lpstr>Office 主题​​</vt:lpstr>
      <vt:lpstr>1_Office 主题​​</vt:lpstr>
      <vt:lpstr>PowerPoint 演示文稿</vt:lpstr>
      <vt:lpstr>编译程序的结构 </vt:lpstr>
      <vt:lpstr>内容提要</vt:lpstr>
      <vt:lpstr>本章主要内容</vt:lpstr>
      <vt:lpstr>7.1　基于属性文法的语义计算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7.1.1　属性文法</vt:lpstr>
      <vt:lpstr>7.1　基于属性文法的语义计算</vt:lpstr>
      <vt:lpstr>7.1.2　语义计算顺序</vt:lpstr>
      <vt:lpstr>7.1.2　语义计算顺序</vt:lpstr>
      <vt:lpstr>7.1.2　语义计算顺序</vt:lpstr>
      <vt:lpstr>7.1.2　语义计算顺序</vt:lpstr>
      <vt:lpstr>7.1.2　语义计算顺序</vt:lpstr>
      <vt:lpstr>7.1.2　语义计算顺序</vt:lpstr>
      <vt:lpstr>7.1　基于属性文法的语义计算</vt:lpstr>
      <vt:lpstr>7.1.3　S-属性文法和L-属性文法</vt:lpstr>
      <vt:lpstr>7.1.3　S-属性文法和L-属性文法</vt:lpstr>
      <vt:lpstr>7.1.3　S-属性文法和L-属性文法</vt:lpstr>
      <vt:lpstr>7.1　基于属性文法的语义计算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7.1.4   基于S-属性文法的语义计算</vt:lpstr>
      <vt:lpstr>7.1　基于属性文法的语义计算</vt:lpstr>
      <vt:lpstr>7.1.5   基于L-属性文法的语义计算</vt:lpstr>
      <vt:lpstr>7.1.5   基于L-属性文法的语义计算</vt:lpstr>
      <vt:lpstr>本章主要内容</vt:lpstr>
      <vt:lpstr>7.2　基于翻译模式的语义计算</vt:lpstr>
      <vt:lpstr>7.2.1　翻译模式</vt:lpstr>
      <vt:lpstr>7.2.1　翻译模式</vt:lpstr>
      <vt:lpstr>7.2　基于翻译模式的语义计算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7.2.2　基于S-翻译模式的语义计算</vt:lpstr>
      <vt:lpstr>7.2　基于翻译模式的语义计算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7.2.3　基于L-翻译模式的自顶向下计算</vt:lpstr>
      <vt:lpstr>7.2　基于翻译模式的语义计算</vt:lpstr>
      <vt:lpstr>7.2.4   基于L-翻译模式的自底向上计算</vt:lpstr>
      <vt:lpstr>7.2.4   基于L-翻译模式的自底向上计算</vt:lpstr>
      <vt:lpstr>7.2.2　基于L-翻译模式的语义计算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7.2.4   基于L-翻译模式的自底向上计算</vt:lpstr>
      <vt:lpstr>本章主要内容</vt:lpstr>
      <vt:lpstr>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806</cp:revision>
  <cp:lastPrinted>2022-10-13T02:21:01Z</cp:lastPrinted>
  <dcterms:created xsi:type="dcterms:W3CDTF">2022-06-03T05:02:51Z</dcterms:created>
  <dcterms:modified xsi:type="dcterms:W3CDTF">2024-04-30T02:14:32Z</dcterms:modified>
</cp:coreProperties>
</file>